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sldIdLst>
    <p:sldId id="256" r:id="rId2"/>
    <p:sldId id="261" r:id="rId3"/>
    <p:sldId id="257" r:id="rId4"/>
    <p:sldId id="259" r:id="rId5"/>
    <p:sldId id="258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5"/>
    <p:restoredTop sz="86364"/>
  </p:normalViewPr>
  <p:slideViewPr>
    <p:cSldViewPr snapToGrid="0" snapToObjects="1">
      <p:cViewPr varScale="1">
        <p:scale>
          <a:sx n="57" d="100"/>
          <a:sy n="57" d="100"/>
        </p:scale>
        <p:origin x="192" y="1056"/>
      </p:cViewPr>
      <p:guideLst/>
    </p:cSldViewPr>
  </p:slideViewPr>
  <p:outlineViewPr>
    <p:cViewPr>
      <p:scale>
        <a:sx n="33" d="100"/>
        <a:sy n="33" d="100"/>
      </p:scale>
      <p:origin x="0" y="-17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7BCF-2F7A-1B49-8418-2319BECD7C55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167E-67C4-0040-922A-89A04373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37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7BCF-2F7A-1B49-8418-2319BECD7C55}" type="datetimeFigureOut">
              <a:rPr lang="en-US" smtClean="0"/>
              <a:t>1/18/20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167E-67C4-0040-922A-89A04373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1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7BCF-2F7A-1B49-8418-2319BECD7C55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167E-67C4-0040-922A-89A04373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9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7BCF-2F7A-1B49-8418-2319BECD7C55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167E-67C4-0040-922A-89A04373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71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7BCF-2F7A-1B49-8418-2319BECD7C55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167E-67C4-0040-922A-89A04373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19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7BCF-2F7A-1B49-8418-2319BECD7C55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167E-67C4-0040-922A-89A04373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06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7BCF-2F7A-1B49-8418-2319BECD7C55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167E-67C4-0040-922A-89A04373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01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7BCF-2F7A-1B49-8418-2319BECD7C55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167E-67C4-0040-922A-89A04373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05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7BCF-2F7A-1B49-8418-2319BECD7C55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167E-67C4-0040-922A-89A04373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240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7BCF-2F7A-1B49-8418-2319BECD7C55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0A9167E-67C4-0040-922A-89A04373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7BCF-2F7A-1B49-8418-2319BECD7C55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167E-67C4-0040-922A-89A04373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589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7BCF-2F7A-1B49-8418-2319BECD7C55}" type="datetimeFigureOut">
              <a:rPr lang="en-US" smtClean="0"/>
              <a:t>1/18/20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167E-67C4-0040-922A-89A04373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90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7BCF-2F7A-1B49-8418-2319BECD7C55}" type="datetimeFigureOut">
              <a:rPr lang="en-US" smtClean="0"/>
              <a:t>1/18/20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167E-67C4-0040-922A-89A04373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7BCF-2F7A-1B49-8418-2319BECD7C55}" type="datetimeFigureOut">
              <a:rPr lang="en-US" smtClean="0"/>
              <a:t>1/18/20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167E-67C4-0040-922A-89A04373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65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7BCF-2F7A-1B49-8418-2319BECD7C55}" type="datetimeFigureOut">
              <a:rPr lang="en-US" smtClean="0"/>
              <a:t>1/18/20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167E-67C4-0040-922A-89A04373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7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7BCF-2F7A-1B49-8418-2319BECD7C55}" type="datetimeFigureOut">
              <a:rPr lang="en-US" smtClean="0"/>
              <a:t>1/18/20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167E-67C4-0040-922A-89A04373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7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7BCF-2F7A-1B49-8418-2319BECD7C55}" type="datetimeFigureOut">
              <a:rPr lang="en-US" smtClean="0"/>
              <a:t>1/18/20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167E-67C4-0040-922A-89A04373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2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7127BCF-2F7A-1B49-8418-2319BECD7C55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0A9167E-67C4-0040-922A-89A04373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7115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and the outdoors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Risky situations? What comes to mind?</a:t>
            </a:r>
          </a:p>
          <a:p>
            <a:r>
              <a:rPr lang="en-US" dirty="0" smtClean="0"/>
              <a:t>Risk is an underlying principle in all outdoor education</a:t>
            </a:r>
          </a:p>
          <a:p>
            <a:r>
              <a:rPr lang="en-US" dirty="0" smtClean="0"/>
              <a:t>The exposure to risk/ challenge is what impels people to personal growth</a:t>
            </a:r>
          </a:p>
          <a:p>
            <a:r>
              <a:rPr lang="en-US" dirty="0" smtClean="0"/>
              <a:t>Learning how to identify hazards, calculate risk and mitigate risk are important skills in the outdoors and are very transferrable to other aspects of your life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727287">
            <a:off x="194310" y="463549"/>
            <a:ext cx="3848100" cy="2197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32701">
            <a:off x="9040874" y="247407"/>
            <a:ext cx="2567134" cy="350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34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" y="295434"/>
            <a:ext cx="10515600" cy="1325563"/>
          </a:xfrm>
        </p:spPr>
        <p:txBody>
          <a:bodyPr/>
          <a:lstStyle/>
          <a:p>
            <a:r>
              <a:rPr lang="en-US" dirty="0" smtClean="0"/>
              <a:t>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280" y="1825625"/>
            <a:ext cx="6827520" cy="435133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hazard is something that can cause harm</a:t>
            </a:r>
          </a:p>
          <a:p>
            <a:pPr lvl="1"/>
            <a:r>
              <a:rPr lang="en-US" dirty="0" smtClean="0"/>
              <a:t>Examples – electricity, a cliff, chemicals, cold temperatures, hot temperatures, cold water, moving water</a:t>
            </a:r>
          </a:p>
          <a:p>
            <a:pPr lvl="1"/>
            <a:r>
              <a:rPr lang="en-US" dirty="0" smtClean="0"/>
              <a:t>3 categories – environment, equipment and people ***ACTIVITY</a:t>
            </a:r>
          </a:p>
          <a:p>
            <a:pPr lvl="1"/>
            <a:r>
              <a:rPr lang="en-US" dirty="0" smtClean="0"/>
              <a:t>The more hazards, the greater the potential for risks</a:t>
            </a:r>
          </a:p>
          <a:p>
            <a:pPr lvl="1"/>
            <a:r>
              <a:rPr lang="is-IS" dirty="0" smtClean="0"/>
              <a:t>But not all risks are the same size...</a:t>
            </a: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9800" y="295434"/>
            <a:ext cx="4451231" cy="370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3803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15249" y="0"/>
            <a:ext cx="10018713" cy="1752599"/>
          </a:xfrm>
        </p:spPr>
        <p:txBody>
          <a:bodyPr/>
          <a:lstStyle/>
          <a:p>
            <a:r>
              <a:rPr lang="en-US" dirty="0" smtClean="0"/>
              <a:t>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137" y="3136265"/>
            <a:ext cx="10515600" cy="4351338"/>
          </a:xfrm>
        </p:spPr>
        <p:txBody>
          <a:bodyPr/>
          <a:lstStyle/>
          <a:p>
            <a:r>
              <a:rPr lang="en-US" dirty="0" smtClean="0"/>
              <a:t>A risk is the chance, high or low, that any hazard will cause harm</a:t>
            </a:r>
          </a:p>
          <a:p>
            <a:pPr lvl="1"/>
            <a:r>
              <a:rPr lang="en-US" dirty="0" smtClean="0"/>
              <a:t>Examples- How likely are you to be attacked by a shark while sea kayaking in Haines, Alaska? How likely are you to get into a car accident while driving to Haines, Alaska?</a:t>
            </a:r>
          </a:p>
          <a:p>
            <a:r>
              <a:rPr lang="en-US" dirty="0" smtClean="0"/>
              <a:t>Perceived risk – danger or harm that someone believes to be present</a:t>
            </a:r>
          </a:p>
          <a:p>
            <a:r>
              <a:rPr lang="en-US" dirty="0" smtClean="0"/>
              <a:t>Actual risk – danger or harm that is actually present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7354" y="288925"/>
            <a:ext cx="7739326" cy="342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3246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779521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STEP 1: Identify hazards for a given activity</a:t>
            </a:r>
          </a:p>
          <a:p>
            <a:r>
              <a:rPr lang="en-US" sz="3000" dirty="0" smtClean="0"/>
              <a:t>STEP 2: Determine the probability of the hazard occurring and the severity of the consequence were it to happen (scale of 1-5)</a:t>
            </a:r>
          </a:p>
          <a:p>
            <a:r>
              <a:rPr lang="en-US" sz="3000" dirty="0" smtClean="0"/>
              <a:t>STEP 3: Risk = probability * consequence	</a:t>
            </a:r>
          </a:p>
          <a:p>
            <a:pPr lvl="1"/>
            <a:r>
              <a:rPr lang="en-US" sz="2400" dirty="0" smtClean="0"/>
              <a:t>Examples:</a:t>
            </a:r>
          </a:p>
          <a:p>
            <a:pPr lvl="1"/>
            <a:r>
              <a:rPr lang="en-US" sz="2400" dirty="0" smtClean="0"/>
              <a:t>Risk of getting blisters on a cross-country ski day outing = 3 * 1 = 3</a:t>
            </a:r>
          </a:p>
          <a:p>
            <a:pPr lvl="1"/>
            <a:r>
              <a:rPr lang="en-US" sz="2400" dirty="0" smtClean="0"/>
              <a:t>Risk of getting blisters on a ski trip = 3 * 2 = 6</a:t>
            </a:r>
          </a:p>
          <a:p>
            <a:pPr lvl="1"/>
            <a:r>
              <a:rPr lang="en-US" sz="2400" dirty="0" smtClean="0"/>
              <a:t>Risk of anaphylaxis on a cycling outing to the KDCC = 1 * 4 = 4</a:t>
            </a:r>
          </a:p>
          <a:p>
            <a:pPr lvl="1"/>
            <a:r>
              <a:rPr lang="en-US" sz="2400" dirty="0" smtClean="0"/>
              <a:t>Risk of anaphylaxis on a cycling trip on the Annie Lake Road = 2 * 5 = 10</a:t>
            </a:r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12196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3546159" cy="1752599"/>
          </a:xfrm>
        </p:spPr>
        <p:txBody>
          <a:bodyPr/>
          <a:lstStyle/>
          <a:p>
            <a:r>
              <a:rPr lang="en-US" dirty="0" smtClean="0"/>
              <a:t>Mitigation of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950" y="3496309"/>
            <a:ext cx="10018713" cy="3124201"/>
          </a:xfrm>
        </p:spPr>
        <p:txBody>
          <a:bodyPr/>
          <a:lstStyle/>
          <a:p>
            <a:r>
              <a:rPr lang="en-US" dirty="0" smtClean="0"/>
              <a:t>Safety factors work to reduce the potential for harm</a:t>
            </a:r>
          </a:p>
          <a:p>
            <a:r>
              <a:rPr lang="en-US" dirty="0" smtClean="0"/>
              <a:t>With the scale analogy, they work to counterbalance hazards</a:t>
            </a:r>
          </a:p>
          <a:p>
            <a:r>
              <a:rPr lang="en-US" dirty="0" smtClean="0"/>
              <a:t>Examples – education, experience, first aid kit, judgment</a:t>
            </a:r>
          </a:p>
          <a:p>
            <a:r>
              <a:rPr lang="en-US" dirty="0" smtClean="0"/>
              <a:t>Incidents can be prevented by minimizing exposure to unnecessary risk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0470" y="160422"/>
            <a:ext cx="7161530" cy="3335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796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templates provided to list hazards and calculate risk values for them in specific scenarios</a:t>
            </a:r>
          </a:p>
          <a:p>
            <a:r>
              <a:rPr lang="en-US" dirty="0" smtClean="0"/>
              <a:t>Conditions change – </a:t>
            </a:r>
            <a:r>
              <a:rPr lang="en-US" smtClean="0"/>
              <a:t>risk can be </a:t>
            </a:r>
            <a:r>
              <a:rPr lang="en-US" dirty="0" smtClean="0"/>
              <a:t>dynamic and you must be constantly reassessing your situation</a:t>
            </a:r>
          </a:p>
          <a:p>
            <a:r>
              <a:rPr lang="en-US" dirty="0" smtClean="0"/>
              <a:t>The numbers are arbitrary but they provide opportunities for discussion and the identification of focus points for mitigation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1103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1423</TotalTime>
  <Words>334</Words>
  <Application>Microsoft Macintosh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Arial</vt:lpstr>
      <vt:lpstr>Parallax</vt:lpstr>
      <vt:lpstr>RISK</vt:lpstr>
      <vt:lpstr>Risk and the outdoors</vt:lpstr>
      <vt:lpstr>Hazards</vt:lpstr>
      <vt:lpstr>Risk</vt:lpstr>
      <vt:lpstr>Calculating Risk</vt:lpstr>
      <vt:lpstr>Mitigation of risk</vt:lpstr>
      <vt:lpstr>Your turn…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</dc:title>
  <dc:creator>Microsoft Office User</dc:creator>
  <cp:lastModifiedBy>Microsoft Office User</cp:lastModifiedBy>
  <cp:revision>17</cp:revision>
  <dcterms:created xsi:type="dcterms:W3CDTF">2020-01-19T07:41:03Z</dcterms:created>
  <dcterms:modified xsi:type="dcterms:W3CDTF">2020-01-20T07:24:07Z</dcterms:modified>
</cp:coreProperties>
</file>