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8" r:id="rId3"/>
    <p:sldId id="259" r:id="rId4"/>
    <p:sldId id="264" r:id="rId5"/>
    <p:sldId id="265" r:id="rId6"/>
    <p:sldId id="260" r:id="rId7"/>
    <p:sldId id="261" r:id="rId8"/>
    <p:sldId id="262" r:id="rId9"/>
    <p:sldId id="263"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555"/>
  </p:normalViewPr>
  <p:slideViewPr>
    <p:cSldViewPr snapToGrid="0" snapToObjects="1">
      <p:cViewPr varScale="1">
        <p:scale>
          <a:sx n="85" d="100"/>
          <a:sy n="85" d="100"/>
        </p:scale>
        <p:origin x="192"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CA"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CA"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smtClean="0"/>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9/8/20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9/8/20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CA"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CA"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9/8/20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CA"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9/8/20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9/8/20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5636" y="235527"/>
            <a:ext cx="10945093" cy="6302091"/>
          </a:xfrm>
          <a:prstGeom prst="rect">
            <a:avLst/>
          </a:prstGeom>
        </p:spPr>
      </p:pic>
    </p:spTree>
    <p:extLst>
      <p:ext uri="{BB962C8B-B14F-4D97-AF65-F5344CB8AC3E}">
        <p14:creationId xmlns:p14="http://schemas.microsoft.com/office/powerpoint/2010/main" val="651654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0831" y="0"/>
            <a:ext cx="9190338" cy="6858000"/>
          </a:xfrm>
          <a:prstGeom prst="rect">
            <a:avLst/>
          </a:prstGeom>
        </p:spPr>
      </p:pic>
    </p:spTree>
    <p:extLst>
      <p:ext uri="{BB962C8B-B14F-4D97-AF65-F5344CB8AC3E}">
        <p14:creationId xmlns:p14="http://schemas.microsoft.com/office/powerpoint/2010/main" val="1852043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2455" y="0"/>
            <a:ext cx="9247089" cy="6858000"/>
          </a:xfrm>
          <a:prstGeom prst="rect">
            <a:avLst/>
          </a:prstGeom>
        </p:spPr>
      </p:pic>
    </p:spTree>
    <p:extLst>
      <p:ext uri="{BB962C8B-B14F-4D97-AF65-F5344CB8AC3E}">
        <p14:creationId xmlns:p14="http://schemas.microsoft.com/office/powerpoint/2010/main" val="627700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5506" y="0"/>
            <a:ext cx="9120987" cy="6858000"/>
          </a:xfrm>
          <a:prstGeom prst="rect">
            <a:avLst/>
          </a:prstGeom>
        </p:spPr>
      </p:pic>
    </p:spTree>
    <p:extLst>
      <p:ext uri="{BB962C8B-B14F-4D97-AF65-F5344CB8AC3E}">
        <p14:creationId xmlns:p14="http://schemas.microsoft.com/office/powerpoint/2010/main" val="1458108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82734"/>
            <a:ext cx="12192000" cy="6492531"/>
          </a:xfrm>
          <a:prstGeom prst="rect">
            <a:avLst/>
          </a:prstGeom>
        </p:spPr>
      </p:pic>
    </p:spTree>
    <p:extLst>
      <p:ext uri="{BB962C8B-B14F-4D97-AF65-F5344CB8AC3E}">
        <p14:creationId xmlns:p14="http://schemas.microsoft.com/office/powerpoint/2010/main" val="403206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05710"/>
            <a:ext cx="7729728" cy="490035"/>
          </a:xfrm>
        </p:spPr>
        <p:txBody>
          <a:bodyPr>
            <a:normAutofit fontScale="90000"/>
          </a:bodyPr>
          <a:lstStyle/>
          <a:p>
            <a:r>
              <a:rPr lang="en-US" smtClean="0"/>
              <a:t>TIMELINE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1028331"/>
              </p:ext>
            </p:extLst>
          </p:nvPr>
        </p:nvGraphicFramePr>
        <p:xfrm>
          <a:off x="1149927" y="789712"/>
          <a:ext cx="9490364" cy="5963918"/>
        </p:xfrm>
        <a:graphic>
          <a:graphicData uri="http://schemas.openxmlformats.org/drawingml/2006/table">
            <a:tbl>
              <a:tblPr firstRow="1" firstCol="1" bandRow="1"/>
              <a:tblGrid>
                <a:gridCol w="1721461"/>
                <a:gridCol w="7768903"/>
              </a:tblGrid>
              <a:tr h="309418">
                <a:tc>
                  <a:txBody>
                    <a:bodyPr/>
                    <a:lstStyle/>
                    <a:p>
                      <a:pPr>
                        <a:spcAft>
                          <a:spcPts val="0"/>
                        </a:spcAft>
                      </a:pPr>
                      <a:r>
                        <a:rPr lang="en-CA" sz="2400" dirty="0">
                          <a:effectLst/>
                          <a:latin typeface="Calibri" charset="0"/>
                          <a:ea typeface="DengXian" charset="-122"/>
                          <a:cs typeface="Times New Roman" charset="0"/>
                        </a:rPr>
                        <a:t>Year</a:t>
                      </a:r>
                      <a:endParaRPr lang="en-US" sz="2400" dirty="0">
                        <a:effectLst/>
                        <a:latin typeface="Calibri" charset="0"/>
                        <a:ea typeface="DengXian" charset="-122"/>
                        <a:cs typeface="Times New Roman" charset="0"/>
                      </a:endParaRPr>
                    </a:p>
                  </a:txBody>
                  <a:tcPr marL="64624" marR="64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CA" sz="2400" dirty="0">
                          <a:effectLst/>
                          <a:latin typeface="Calibri" charset="0"/>
                          <a:ea typeface="DengXian" charset="-122"/>
                          <a:cs typeface="Times New Roman" charset="0"/>
                        </a:rPr>
                        <a:t>Event</a:t>
                      </a:r>
                      <a:endParaRPr lang="en-US" sz="2400" dirty="0">
                        <a:effectLst/>
                        <a:latin typeface="Calibri" charset="0"/>
                        <a:ea typeface="DengXian" charset="-122"/>
                        <a:cs typeface="Times New Roman" charset="0"/>
                      </a:endParaRPr>
                    </a:p>
                  </a:txBody>
                  <a:tcPr marL="64624" marR="64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09418">
                <a:tc>
                  <a:txBody>
                    <a:bodyPr/>
                    <a:lstStyle/>
                    <a:p>
                      <a:pPr>
                        <a:spcAft>
                          <a:spcPts val="0"/>
                        </a:spcAft>
                      </a:pPr>
                      <a:r>
                        <a:rPr lang="en-CA" sz="2400" dirty="0">
                          <a:solidFill>
                            <a:srgbClr val="FF0000"/>
                          </a:solidFill>
                          <a:effectLst/>
                          <a:latin typeface="Calibri" charset="0"/>
                          <a:ea typeface="DengXian" charset="-122"/>
                          <a:cs typeface="Times New Roman" charset="0"/>
                        </a:rPr>
                        <a:t> </a:t>
                      </a:r>
                      <a:r>
                        <a:rPr lang="en-CA" sz="2400" dirty="0" smtClean="0">
                          <a:solidFill>
                            <a:srgbClr val="FF0000"/>
                          </a:solidFill>
                          <a:effectLst/>
                          <a:latin typeface="Calibri" charset="0"/>
                          <a:ea typeface="DengXian" charset="-122"/>
                          <a:cs typeface="Times New Roman" charset="0"/>
                        </a:rPr>
                        <a:t>2500-300 </a:t>
                      </a:r>
                      <a:r>
                        <a:rPr lang="en-CA" sz="1200" dirty="0" smtClean="0">
                          <a:solidFill>
                            <a:srgbClr val="FF0000"/>
                          </a:solidFill>
                          <a:effectLst/>
                          <a:latin typeface="Calibri" charset="0"/>
                          <a:ea typeface="DengXian" charset="-122"/>
                          <a:cs typeface="Times New Roman" charset="0"/>
                        </a:rPr>
                        <a:t>BCE</a:t>
                      </a:r>
                      <a:endParaRPr lang="en-US" sz="1200" dirty="0">
                        <a:solidFill>
                          <a:srgbClr val="FF0000"/>
                        </a:solidFill>
                        <a:effectLst/>
                        <a:latin typeface="Calibri" charset="0"/>
                        <a:ea typeface="DengXian" charset="-122"/>
                        <a:cs typeface="Times New Roman" charset="0"/>
                      </a:endParaRPr>
                    </a:p>
                  </a:txBody>
                  <a:tcPr marL="64624" marR="64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600">
                          <a:solidFill>
                            <a:srgbClr val="000000"/>
                          </a:solidFill>
                          <a:effectLst/>
                          <a:latin typeface="Arial" charset="0"/>
                          <a:ea typeface="Times New Roman" charset="0"/>
                          <a:cs typeface="Times New Roman" charset="0"/>
                        </a:rPr>
                        <a:t>The Jomon Period when the first settlements appeared in Japan.</a:t>
                      </a:r>
                      <a:endParaRPr lang="en-US" sz="1600">
                        <a:effectLst/>
                        <a:latin typeface="Calibri" charset="0"/>
                        <a:ea typeface="DengXian" charset="-122"/>
                        <a:cs typeface="Times New Roman" charset="0"/>
                      </a:endParaRPr>
                    </a:p>
                  </a:txBody>
                  <a:tcPr marL="64624" marR="64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9418">
                <a:tc>
                  <a:txBody>
                    <a:bodyPr/>
                    <a:lstStyle/>
                    <a:p>
                      <a:pPr>
                        <a:spcAft>
                          <a:spcPts val="0"/>
                        </a:spcAft>
                      </a:pPr>
                      <a:r>
                        <a:rPr lang="en-CA" sz="2400" dirty="0">
                          <a:solidFill>
                            <a:srgbClr val="FF0000"/>
                          </a:solidFill>
                          <a:effectLst/>
                          <a:latin typeface="Calibri" charset="0"/>
                          <a:ea typeface="DengXian" charset="-122"/>
                          <a:cs typeface="Times New Roman" charset="0"/>
                        </a:rPr>
                        <a:t> </a:t>
                      </a:r>
                      <a:r>
                        <a:rPr lang="en-CA" sz="2400" dirty="0" smtClean="0">
                          <a:solidFill>
                            <a:srgbClr val="FF0000"/>
                          </a:solidFill>
                          <a:effectLst/>
                          <a:latin typeface="Calibri" charset="0"/>
                          <a:ea typeface="DengXian" charset="-122"/>
                          <a:cs typeface="Times New Roman" charset="0"/>
                        </a:rPr>
                        <a:t>300 </a:t>
                      </a:r>
                      <a:r>
                        <a:rPr lang="en-CA" sz="1200" dirty="0" smtClean="0">
                          <a:solidFill>
                            <a:srgbClr val="FF0000"/>
                          </a:solidFill>
                          <a:effectLst/>
                          <a:latin typeface="Calibri" charset="0"/>
                          <a:ea typeface="DengXian" charset="-122"/>
                          <a:cs typeface="Times New Roman" charset="0"/>
                        </a:rPr>
                        <a:t>BCE</a:t>
                      </a:r>
                      <a:endParaRPr lang="en-US" sz="1200" dirty="0">
                        <a:solidFill>
                          <a:srgbClr val="FF0000"/>
                        </a:solidFill>
                        <a:effectLst/>
                        <a:latin typeface="Calibri" charset="0"/>
                        <a:ea typeface="DengXian" charset="-122"/>
                        <a:cs typeface="Times New Roman" charset="0"/>
                      </a:endParaRPr>
                    </a:p>
                  </a:txBody>
                  <a:tcPr marL="64624" marR="64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600">
                          <a:solidFill>
                            <a:srgbClr val="000000"/>
                          </a:solidFill>
                          <a:effectLst/>
                          <a:latin typeface="Arial" charset="0"/>
                          <a:ea typeface="Times New Roman" charset="0"/>
                          <a:cs typeface="Times New Roman" charset="0"/>
                        </a:rPr>
                        <a:t>The start of the Yayoi Period. The Yayoi introduced the farming of rice.</a:t>
                      </a:r>
                      <a:endParaRPr lang="en-US" sz="1600">
                        <a:effectLst/>
                        <a:latin typeface="Calibri" charset="0"/>
                        <a:ea typeface="DengXian" charset="-122"/>
                        <a:cs typeface="Times New Roman" charset="0"/>
                      </a:endParaRPr>
                    </a:p>
                  </a:txBody>
                  <a:tcPr marL="64624" marR="64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18836">
                <a:tc>
                  <a:txBody>
                    <a:bodyPr/>
                    <a:lstStyle/>
                    <a:p>
                      <a:pPr>
                        <a:spcAft>
                          <a:spcPts val="0"/>
                        </a:spcAft>
                      </a:pPr>
                      <a:r>
                        <a:rPr lang="en-CA" sz="2400" dirty="0">
                          <a:solidFill>
                            <a:srgbClr val="FF0000"/>
                          </a:solidFill>
                          <a:effectLst/>
                          <a:latin typeface="Calibri" charset="0"/>
                          <a:ea typeface="DengXian" charset="-122"/>
                          <a:cs typeface="Times New Roman" charset="0"/>
                        </a:rPr>
                        <a:t> </a:t>
                      </a:r>
                      <a:r>
                        <a:rPr lang="en-CA" sz="2400" dirty="0" smtClean="0">
                          <a:solidFill>
                            <a:srgbClr val="FF0000"/>
                          </a:solidFill>
                          <a:effectLst/>
                          <a:latin typeface="Calibri" charset="0"/>
                          <a:ea typeface="DengXian" charset="-122"/>
                          <a:cs typeface="Times New Roman" charset="0"/>
                        </a:rPr>
                        <a:t>593</a:t>
                      </a:r>
                      <a:endParaRPr lang="en-US" sz="2400" dirty="0">
                        <a:solidFill>
                          <a:srgbClr val="FF0000"/>
                        </a:solidFill>
                        <a:effectLst/>
                        <a:latin typeface="Calibri" charset="0"/>
                        <a:ea typeface="DengXian" charset="-122"/>
                        <a:cs typeface="Times New Roman" charset="0"/>
                      </a:endParaRPr>
                    </a:p>
                  </a:txBody>
                  <a:tcPr marL="64624" marR="64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600">
                          <a:solidFill>
                            <a:srgbClr val="000000"/>
                          </a:solidFill>
                          <a:effectLst/>
                          <a:latin typeface="Arial" charset="0"/>
                          <a:ea typeface="Times New Roman" charset="0"/>
                          <a:cs typeface="Times New Roman" charset="0"/>
                        </a:rPr>
                        <a:t>Prince Shotoku comes into power. He promotes Buddhism and brings peace to Japan.</a:t>
                      </a:r>
                      <a:endParaRPr lang="en-US" sz="1600">
                        <a:effectLst/>
                        <a:latin typeface="Calibri" charset="0"/>
                        <a:ea typeface="DengXian" charset="-122"/>
                        <a:cs typeface="Times New Roman" charset="0"/>
                      </a:endParaRPr>
                    </a:p>
                  </a:txBody>
                  <a:tcPr marL="64624" marR="64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9418">
                <a:tc>
                  <a:txBody>
                    <a:bodyPr/>
                    <a:lstStyle/>
                    <a:p>
                      <a:pPr>
                        <a:spcAft>
                          <a:spcPts val="0"/>
                        </a:spcAft>
                      </a:pPr>
                      <a:r>
                        <a:rPr lang="en-CA" sz="2400" dirty="0">
                          <a:solidFill>
                            <a:srgbClr val="FF0000"/>
                          </a:solidFill>
                          <a:effectLst/>
                          <a:latin typeface="Calibri" charset="0"/>
                          <a:ea typeface="DengXian" charset="-122"/>
                          <a:cs typeface="Times New Roman" charset="0"/>
                        </a:rPr>
                        <a:t> </a:t>
                      </a:r>
                      <a:r>
                        <a:rPr lang="en-CA" sz="2400" dirty="0" smtClean="0">
                          <a:solidFill>
                            <a:srgbClr val="FF0000"/>
                          </a:solidFill>
                          <a:effectLst/>
                          <a:latin typeface="Calibri" charset="0"/>
                          <a:ea typeface="DengXian" charset="-122"/>
                          <a:cs typeface="Times New Roman" charset="0"/>
                        </a:rPr>
                        <a:t>781</a:t>
                      </a:r>
                      <a:endParaRPr lang="en-US" sz="2400" dirty="0">
                        <a:solidFill>
                          <a:srgbClr val="FF0000"/>
                        </a:solidFill>
                        <a:effectLst/>
                        <a:latin typeface="Calibri" charset="0"/>
                        <a:ea typeface="DengXian" charset="-122"/>
                        <a:cs typeface="Times New Roman" charset="0"/>
                      </a:endParaRPr>
                    </a:p>
                  </a:txBody>
                  <a:tcPr marL="64624" marR="64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600">
                          <a:solidFill>
                            <a:srgbClr val="000000"/>
                          </a:solidFill>
                          <a:effectLst/>
                          <a:latin typeface="Arial" charset="0"/>
                          <a:ea typeface="Times New Roman" charset="0"/>
                          <a:cs typeface="Times New Roman" charset="0"/>
                        </a:rPr>
                        <a:t> Emperor Kammu reigns over Japan.</a:t>
                      </a:r>
                      <a:endParaRPr lang="en-US" sz="1600">
                        <a:effectLst/>
                        <a:latin typeface="Calibri" charset="0"/>
                        <a:ea typeface="DengXian" charset="-122"/>
                        <a:cs typeface="Times New Roman" charset="0"/>
                      </a:endParaRPr>
                    </a:p>
                  </a:txBody>
                  <a:tcPr marL="64624" marR="64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18836">
                <a:tc>
                  <a:txBody>
                    <a:bodyPr/>
                    <a:lstStyle/>
                    <a:p>
                      <a:pPr>
                        <a:spcAft>
                          <a:spcPts val="0"/>
                        </a:spcAft>
                      </a:pPr>
                      <a:r>
                        <a:rPr lang="en-CA" sz="2400" dirty="0">
                          <a:solidFill>
                            <a:srgbClr val="FF0000"/>
                          </a:solidFill>
                          <a:effectLst/>
                          <a:latin typeface="Calibri" charset="0"/>
                          <a:ea typeface="DengXian" charset="-122"/>
                          <a:cs typeface="Times New Roman" charset="0"/>
                        </a:rPr>
                        <a:t> </a:t>
                      </a:r>
                      <a:r>
                        <a:rPr lang="en-CA" sz="2400" dirty="0" smtClean="0">
                          <a:solidFill>
                            <a:srgbClr val="FF0000"/>
                          </a:solidFill>
                          <a:effectLst/>
                          <a:latin typeface="Calibri" charset="0"/>
                          <a:ea typeface="DengXian" charset="-122"/>
                          <a:cs typeface="Times New Roman" charset="0"/>
                        </a:rPr>
                        <a:t>1192</a:t>
                      </a:r>
                      <a:endParaRPr lang="en-US" sz="2400" dirty="0">
                        <a:solidFill>
                          <a:srgbClr val="FF0000"/>
                        </a:solidFill>
                        <a:effectLst/>
                        <a:latin typeface="Calibri" charset="0"/>
                        <a:ea typeface="DengXian" charset="-122"/>
                        <a:cs typeface="Times New Roman" charset="0"/>
                      </a:endParaRPr>
                    </a:p>
                  </a:txBody>
                  <a:tcPr marL="64624" marR="64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600">
                          <a:solidFill>
                            <a:srgbClr val="000000"/>
                          </a:solidFill>
                          <a:effectLst/>
                          <a:latin typeface="Arial" charset="0"/>
                          <a:ea typeface="Times New Roman" charset="0"/>
                          <a:cs typeface="Times New Roman" charset="0"/>
                        </a:rPr>
                        <a:t>The Kamakura Shogunate government is formed when Yoritomo is appointed the first Shogun.</a:t>
                      </a:r>
                      <a:endParaRPr lang="en-US" sz="1600">
                        <a:effectLst/>
                        <a:latin typeface="Calibri" charset="0"/>
                        <a:ea typeface="DengXian" charset="-122"/>
                        <a:cs typeface="Times New Roman" charset="0"/>
                      </a:endParaRPr>
                    </a:p>
                  </a:txBody>
                  <a:tcPr marL="64624" marR="64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18836">
                <a:tc>
                  <a:txBody>
                    <a:bodyPr/>
                    <a:lstStyle/>
                    <a:p>
                      <a:pPr>
                        <a:spcAft>
                          <a:spcPts val="0"/>
                        </a:spcAft>
                      </a:pPr>
                      <a:r>
                        <a:rPr lang="en-CA" sz="2400" dirty="0">
                          <a:solidFill>
                            <a:srgbClr val="FF0000"/>
                          </a:solidFill>
                          <a:effectLst/>
                          <a:latin typeface="Calibri" charset="0"/>
                          <a:ea typeface="DengXian" charset="-122"/>
                          <a:cs typeface="Times New Roman" charset="0"/>
                        </a:rPr>
                        <a:t> </a:t>
                      </a:r>
                      <a:r>
                        <a:rPr lang="en-CA" sz="2400" dirty="0" smtClean="0">
                          <a:solidFill>
                            <a:srgbClr val="FF0000"/>
                          </a:solidFill>
                          <a:effectLst/>
                          <a:latin typeface="Calibri" charset="0"/>
                          <a:ea typeface="DengXian" charset="-122"/>
                          <a:cs typeface="Times New Roman" charset="0"/>
                        </a:rPr>
                        <a:t>1274</a:t>
                      </a:r>
                      <a:endParaRPr lang="en-US" sz="2400" dirty="0">
                        <a:solidFill>
                          <a:srgbClr val="FF0000"/>
                        </a:solidFill>
                        <a:effectLst/>
                        <a:latin typeface="Calibri" charset="0"/>
                        <a:ea typeface="DengXian" charset="-122"/>
                        <a:cs typeface="Times New Roman" charset="0"/>
                      </a:endParaRPr>
                    </a:p>
                  </a:txBody>
                  <a:tcPr marL="64624" marR="64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600">
                          <a:solidFill>
                            <a:srgbClr val="000000"/>
                          </a:solidFill>
                          <a:effectLst/>
                          <a:latin typeface="Arial" charset="0"/>
                          <a:ea typeface="Times New Roman" charset="0"/>
                          <a:cs typeface="Times New Roman" charset="0"/>
                        </a:rPr>
                        <a:t>The Mongols, led by Kublai Khan, attempt to invade Japan, but fail when a typhoon destroys much of the Mongol navy.</a:t>
                      </a:r>
                      <a:endParaRPr lang="en-US" sz="1600">
                        <a:effectLst/>
                        <a:latin typeface="Calibri" charset="0"/>
                        <a:ea typeface="DengXian" charset="-122"/>
                        <a:cs typeface="Times New Roman" charset="0"/>
                      </a:endParaRPr>
                    </a:p>
                  </a:txBody>
                  <a:tcPr marL="64624" marR="64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9418">
                <a:tc>
                  <a:txBody>
                    <a:bodyPr/>
                    <a:lstStyle/>
                    <a:p>
                      <a:pPr>
                        <a:spcAft>
                          <a:spcPts val="0"/>
                        </a:spcAft>
                      </a:pPr>
                      <a:r>
                        <a:rPr lang="en-CA" sz="2400" dirty="0">
                          <a:solidFill>
                            <a:srgbClr val="FF0000"/>
                          </a:solidFill>
                          <a:effectLst/>
                          <a:latin typeface="Calibri" charset="0"/>
                          <a:ea typeface="DengXian" charset="-122"/>
                          <a:cs typeface="Times New Roman" charset="0"/>
                        </a:rPr>
                        <a:t> </a:t>
                      </a:r>
                      <a:r>
                        <a:rPr lang="en-CA" sz="2400" dirty="0" smtClean="0">
                          <a:solidFill>
                            <a:srgbClr val="FF0000"/>
                          </a:solidFill>
                          <a:effectLst/>
                          <a:latin typeface="Calibri" charset="0"/>
                          <a:ea typeface="DengXian" charset="-122"/>
                          <a:cs typeface="Times New Roman" charset="0"/>
                        </a:rPr>
                        <a:t>1336</a:t>
                      </a:r>
                      <a:endParaRPr lang="en-US" sz="2400" dirty="0">
                        <a:solidFill>
                          <a:srgbClr val="FF0000"/>
                        </a:solidFill>
                        <a:effectLst/>
                        <a:latin typeface="Calibri" charset="0"/>
                        <a:ea typeface="DengXian" charset="-122"/>
                        <a:cs typeface="Times New Roman" charset="0"/>
                      </a:endParaRPr>
                    </a:p>
                  </a:txBody>
                  <a:tcPr marL="64624" marR="64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600">
                          <a:solidFill>
                            <a:srgbClr val="000000"/>
                          </a:solidFill>
                          <a:effectLst/>
                          <a:latin typeface="Arial" charset="0"/>
                          <a:ea typeface="Times New Roman" charset="0"/>
                          <a:cs typeface="Times New Roman" charset="0"/>
                        </a:rPr>
                        <a:t>The Ashikaga Shogunate takes power.</a:t>
                      </a:r>
                      <a:endParaRPr lang="en-US" sz="1600">
                        <a:effectLst/>
                        <a:latin typeface="Calibri" charset="0"/>
                        <a:ea typeface="DengXian" charset="-122"/>
                        <a:cs typeface="Times New Roman" charset="0"/>
                      </a:endParaRPr>
                    </a:p>
                  </a:txBody>
                  <a:tcPr marL="64624" marR="64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9418">
                <a:tc>
                  <a:txBody>
                    <a:bodyPr/>
                    <a:lstStyle/>
                    <a:p>
                      <a:pPr>
                        <a:spcAft>
                          <a:spcPts val="0"/>
                        </a:spcAft>
                      </a:pPr>
                      <a:r>
                        <a:rPr lang="en-CA" sz="2400" dirty="0">
                          <a:solidFill>
                            <a:srgbClr val="FF0000"/>
                          </a:solidFill>
                          <a:effectLst/>
                          <a:latin typeface="Calibri" charset="0"/>
                          <a:ea typeface="DengXian" charset="-122"/>
                          <a:cs typeface="Times New Roman" charset="0"/>
                        </a:rPr>
                        <a:t> </a:t>
                      </a:r>
                      <a:r>
                        <a:rPr lang="en-CA" sz="2400" dirty="0" smtClean="0">
                          <a:solidFill>
                            <a:srgbClr val="FF0000"/>
                          </a:solidFill>
                          <a:effectLst/>
                          <a:latin typeface="Calibri" charset="0"/>
                          <a:ea typeface="DengXian" charset="-122"/>
                          <a:cs typeface="Times New Roman" charset="0"/>
                        </a:rPr>
                        <a:t>1543</a:t>
                      </a:r>
                      <a:endParaRPr lang="en-US" sz="2400" dirty="0">
                        <a:solidFill>
                          <a:srgbClr val="FF0000"/>
                        </a:solidFill>
                        <a:effectLst/>
                        <a:latin typeface="Calibri" charset="0"/>
                        <a:ea typeface="DengXian" charset="-122"/>
                        <a:cs typeface="Times New Roman" charset="0"/>
                      </a:endParaRPr>
                    </a:p>
                  </a:txBody>
                  <a:tcPr marL="64624" marR="64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600">
                          <a:solidFill>
                            <a:srgbClr val="000000"/>
                          </a:solidFill>
                          <a:effectLst/>
                          <a:latin typeface="Arial" charset="0"/>
                          <a:ea typeface="Times New Roman" charset="0"/>
                          <a:cs typeface="Times New Roman" charset="0"/>
                        </a:rPr>
                        <a:t>The Portuguese arrive in Japan bringing firearms.</a:t>
                      </a:r>
                      <a:endParaRPr lang="en-US" sz="1600">
                        <a:effectLst/>
                        <a:latin typeface="Calibri" charset="0"/>
                        <a:ea typeface="DengXian" charset="-122"/>
                        <a:cs typeface="Times New Roman" charset="0"/>
                      </a:endParaRPr>
                    </a:p>
                  </a:txBody>
                  <a:tcPr marL="64624" marR="64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18836">
                <a:tc>
                  <a:txBody>
                    <a:bodyPr/>
                    <a:lstStyle/>
                    <a:p>
                      <a:pPr>
                        <a:spcAft>
                          <a:spcPts val="0"/>
                        </a:spcAft>
                      </a:pPr>
                      <a:r>
                        <a:rPr lang="en-CA" sz="2400" dirty="0">
                          <a:solidFill>
                            <a:srgbClr val="FF0000"/>
                          </a:solidFill>
                          <a:effectLst/>
                          <a:latin typeface="Calibri" charset="0"/>
                          <a:ea typeface="DengXian" charset="-122"/>
                          <a:cs typeface="Times New Roman" charset="0"/>
                        </a:rPr>
                        <a:t> </a:t>
                      </a:r>
                      <a:r>
                        <a:rPr lang="en-CA" sz="2400" dirty="0" smtClean="0">
                          <a:solidFill>
                            <a:srgbClr val="FF0000"/>
                          </a:solidFill>
                          <a:effectLst/>
                          <a:latin typeface="Calibri" charset="0"/>
                          <a:ea typeface="DengXian" charset="-122"/>
                          <a:cs typeface="Times New Roman" charset="0"/>
                        </a:rPr>
                        <a:t>1590</a:t>
                      </a:r>
                      <a:endParaRPr lang="en-US" sz="2400" dirty="0">
                        <a:solidFill>
                          <a:srgbClr val="FF0000"/>
                        </a:solidFill>
                        <a:effectLst/>
                        <a:latin typeface="Calibri" charset="0"/>
                        <a:ea typeface="DengXian" charset="-122"/>
                        <a:cs typeface="Times New Roman" charset="0"/>
                      </a:endParaRPr>
                    </a:p>
                  </a:txBody>
                  <a:tcPr marL="64624" marR="64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600">
                          <a:solidFill>
                            <a:srgbClr val="000000"/>
                          </a:solidFill>
                          <a:effectLst/>
                          <a:latin typeface="Arial" charset="0"/>
                          <a:ea typeface="Times New Roman" charset="0"/>
                          <a:cs typeface="Times New Roman" charset="0"/>
                        </a:rPr>
                        <a:t>Japan is unified under the leadership of Toyotomi Hideyoshi. He establishes the Edo Shogunate.</a:t>
                      </a:r>
                      <a:endParaRPr lang="en-US" sz="1600">
                        <a:effectLst/>
                        <a:latin typeface="Calibri" charset="0"/>
                        <a:ea typeface="DengXian" charset="-122"/>
                        <a:cs typeface="Times New Roman" charset="0"/>
                      </a:endParaRPr>
                    </a:p>
                  </a:txBody>
                  <a:tcPr marL="64624" marR="64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9418">
                <a:tc>
                  <a:txBody>
                    <a:bodyPr/>
                    <a:lstStyle/>
                    <a:p>
                      <a:pPr>
                        <a:spcAft>
                          <a:spcPts val="0"/>
                        </a:spcAft>
                      </a:pPr>
                      <a:r>
                        <a:rPr lang="en-CA" sz="2400" dirty="0">
                          <a:solidFill>
                            <a:srgbClr val="FF0000"/>
                          </a:solidFill>
                          <a:effectLst/>
                          <a:latin typeface="Calibri" charset="0"/>
                          <a:ea typeface="DengXian" charset="-122"/>
                          <a:cs typeface="Times New Roman" charset="0"/>
                        </a:rPr>
                        <a:t> </a:t>
                      </a:r>
                      <a:r>
                        <a:rPr lang="en-CA" sz="2400" dirty="0" smtClean="0">
                          <a:solidFill>
                            <a:srgbClr val="FF0000"/>
                          </a:solidFill>
                          <a:effectLst/>
                          <a:latin typeface="Calibri" charset="0"/>
                          <a:ea typeface="DengXian" charset="-122"/>
                          <a:cs typeface="Times New Roman" charset="0"/>
                        </a:rPr>
                        <a:t>1603</a:t>
                      </a:r>
                      <a:endParaRPr lang="en-US" sz="2400" dirty="0">
                        <a:solidFill>
                          <a:srgbClr val="FF0000"/>
                        </a:solidFill>
                        <a:effectLst/>
                        <a:latin typeface="Calibri" charset="0"/>
                        <a:ea typeface="DengXian" charset="-122"/>
                        <a:cs typeface="Times New Roman" charset="0"/>
                      </a:endParaRPr>
                    </a:p>
                  </a:txBody>
                  <a:tcPr marL="64624" marR="64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600" dirty="0" smtClean="0">
                          <a:solidFill>
                            <a:srgbClr val="000000"/>
                          </a:solidFill>
                          <a:effectLst/>
                          <a:latin typeface="Arial" charset="0"/>
                          <a:ea typeface="Times New Roman" charset="0"/>
                          <a:cs typeface="Times New Roman" charset="0"/>
                        </a:rPr>
                        <a:t>Tokugawa </a:t>
                      </a:r>
                      <a:r>
                        <a:rPr lang="en-US" sz="1600" dirty="0" err="1" smtClean="0">
                          <a:solidFill>
                            <a:srgbClr val="000000"/>
                          </a:solidFill>
                          <a:effectLst/>
                          <a:latin typeface="Arial" charset="0"/>
                          <a:ea typeface="Times New Roman" charset="0"/>
                          <a:cs typeface="Times New Roman" charset="0"/>
                        </a:rPr>
                        <a:t>Ieyasu</a:t>
                      </a:r>
                      <a:r>
                        <a:rPr lang="en-US" sz="1600" dirty="0" smtClean="0">
                          <a:solidFill>
                            <a:srgbClr val="000000"/>
                          </a:solidFill>
                          <a:effectLst/>
                          <a:latin typeface="Arial" charset="0"/>
                          <a:ea typeface="Times New Roman" charset="0"/>
                          <a:cs typeface="Times New Roman" charset="0"/>
                        </a:rPr>
                        <a:t> becomes Shogun</a:t>
                      </a:r>
                      <a:endParaRPr lang="en-US" sz="1600" dirty="0">
                        <a:effectLst/>
                        <a:latin typeface="Calibri" charset="0"/>
                        <a:ea typeface="DengXian" charset="-122"/>
                        <a:cs typeface="Times New Roman" charset="0"/>
                      </a:endParaRPr>
                    </a:p>
                  </a:txBody>
                  <a:tcPr marL="64624" marR="64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28254">
                <a:tc>
                  <a:txBody>
                    <a:bodyPr/>
                    <a:lstStyle/>
                    <a:p>
                      <a:pPr>
                        <a:spcAft>
                          <a:spcPts val="0"/>
                        </a:spcAft>
                      </a:pPr>
                      <a:r>
                        <a:rPr lang="en-CA" sz="2400" dirty="0">
                          <a:solidFill>
                            <a:srgbClr val="FF0000"/>
                          </a:solidFill>
                          <a:effectLst/>
                          <a:latin typeface="Calibri" charset="0"/>
                          <a:ea typeface="DengXian" charset="-122"/>
                          <a:cs typeface="Times New Roman" charset="0"/>
                        </a:rPr>
                        <a:t> </a:t>
                      </a:r>
                      <a:r>
                        <a:rPr lang="en-CA" sz="2400" dirty="0" smtClean="0">
                          <a:solidFill>
                            <a:srgbClr val="FF0000"/>
                          </a:solidFill>
                          <a:effectLst/>
                          <a:latin typeface="Calibri" charset="0"/>
                          <a:ea typeface="DengXian" charset="-122"/>
                          <a:cs typeface="Times New Roman" charset="0"/>
                        </a:rPr>
                        <a:t>1635</a:t>
                      </a:r>
                      <a:endParaRPr lang="en-US" sz="2400" dirty="0">
                        <a:solidFill>
                          <a:srgbClr val="FF0000"/>
                        </a:solidFill>
                        <a:effectLst/>
                        <a:latin typeface="Calibri" charset="0"/>
                        <a:ea typeface="DengXian" charset="-122"/>
                        <a:cs typeface="Times New Roman" charset="0"/>
                      </a:endParaRPr>
                    </a:p>
                  </a:txBody>
                  <a:tcPr marL="64624" marR="64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600" dirty="0">
                          <a:solidFill>
                            <a:srgbClr val="000000"/>
                          </a:solidFill>
                          <a:effectLst/>
                          <a:latin typeface="Arial" charset="0"/>
                          <a:ea typeface="Times New Roman" charset="0"/>
                          <a:cs typeface="Times New Roman" charset="0"/>
                        </a:rPr>
                        <a:t>Japan becomes isolated from the world restricting all foreigners except for a few Chinese and Dutch merchants. This period of isolation will last for more than 200 years.</a:t>
                      </a:r>
                      <a:endParaRPr lang="en-US" sz="1600" dirty="0">
                        <a:effectLst/>
                        <a:latin typeface="Calibri" charset="0"/>
                        <a:ea typeface="DengXian" charset="-122"/>
                        <a:cs typeface="Times New Roman" charset="0"/>
                      </a:endParaRPr>
                    </a:p>
                  </a:txBody>
                  <a:tcPr marL="64624" marR="64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6501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529" y="0"/>
            <a:ext cx="7729728" cy="646386"/>
          </a:xfrm>
        </p:spPr>
        <p:txBody>
          <a:bodyPr>
            <a:normAutofit fontScale="90000"/>
          </a:bodyPr>
          <a:lstStyle/>
          <a:p>
            <a:r>
              <a:rPr lang="en-US" dirty="0" smtClean="0"/>
              <a:t>Definitions</a:t>
            </a:r>
            <a:endParaRPr lang="en-US" dirty="0"/>
          </a:p>
        </p:txBody>
      </p:sp>
      <p:sp>
        <p:nvSpPr>
          <p:cNvPr id="3" name="Content Placeholder 2"/>
          <p:cNvSpPr>
            <a:spLocks noGrp="1"/>
          </p:cNvSpPr>
          <p:nvPr>
            <p:ph idx="1"/>
          </p:nvPr>
        </p:nvSpPr>
        <p:spPr>
          <a:xfrm>
            <a:off x="299545" y="804042"/>
            <a:ext cx="11698014" cy="4935986"/>
          </a:xfrm>
        </p:spPr>
        <p:txBody>
          <a:bodyPr>
            <a:noAutofit/>
          </a:bodyPr>
          <a:lstStyle/>
          <a:p>
            <a:r>
              <a:rPr lang="en-US" sz="2400" b="1" dirty="0"/>
              <a:t>Feudal system - </a:t>
            </a:r>
            <a:r>
              <a:rPr lang="en-US" sz="2400" dirty="0"/>
              <a:t>An order of society in which people are given different levels of power according to their job and status. </a:t>
            </a:r>
            <a:br>
              <a:rPr lang="en-US" sz="2400" dirty="0"/>
            </a:br>
            <a:r>
              <a:rPr lang="en-US" sz="2400" dirty="0"/>
              <a:t> </a:t>
            </a:r>
            <a:br>
              <a:rPr lang="en-US" sz="2400" dirty="0"/>
            </a:br>
            <a:r>
              <a:rPr lang="en-US" sz="2400" b="1" dirty="0"/>
              <a:t>Emperor - </a:t>
            </a:r>
            <a:r>
              <a:rPr lang="en-US" sz="2400" dirty="0"/>
              <a:t>The supreme ruler over Japan. He was looked up to by all of his people, but held little power.</a:t>
            </a:r>
            <a:br>
              <a:rPr lang="en-US" sz="2400" dirty="0"/>
            </a:br>
            <a:r>
              <a:rPr lang="en-US" sz="2400" dirty="0"/>
              <a:t/>
            </a:r>
            <a:br>
              <a:rPr lang="en-US" sz="2400" dirty="0"/>
            </a:br>
            <a:r>
              <a:rPr lang="en-US" sz="2400" b="1" dirty="0"/>
              <a:t>Shogun -</a:t>
            </a:r>
            <a:r>
              <a:rPr lang="en-US" sz="2400" dirty="0"/>
              <a:t> Probably the most important and powerful figure in society. He was in charge of military and all the decisions made in this field. He was ranked under the emperor, but held more power. </a:t>
            </a:r>
            <a:br>
              <a:rPr lang="en-US" sz="2400" dirty="0"/>
            </a:br>
            <a:r>
              <a:rPr lang="en-US" sz="2400" dirty="0"/>
              <a:t/>
            </a:r>
            <a:br>
              <a:rPr lang="en-US" sz="2400" dirty="0"/>
            </a:br>
            <a:r>
              <a:rPr lang="en-US" sz="2400" b="1" dirty="0"/>
              <a:t>Daimyo -</a:t>
            </a:r>
            <a:r>
              <a:rPr lang="en-US" sz="2400" dirty="0"/>
              <a:t> A great leader who was the most powerful under the shogun. His job was manage a large area of land he was in charge of as well as serving the shogun. The daimyo also paid samurais to protect and work for them.</a:t>
            </a:r>
            <a:br>
              <a:rPr lang="en-US" sz="2400" dirty="0"/>
            </a:br>
            <a:r>
              <a:rPr lang="en-US" sz="2400" dirty="0"/>
              <a:t/>
            </a:r>
            <a:br>
              <a:rPr lang="en-US" sz="2400" dirty="0"/>
            </a:br>
            <a:r>
              <a:rPr lang="en-US" sz="2400" b="1" dirty="0"/>
              <a:t>Samurai -</a:t>
            </a:r>
            <a:r>
              <a:rPr lang="en-US" sz="2400" dirty="0"/>
              <a:t>  A </a:t>
            </a:r>
            <a:r>
              <a:rPr lang="en-US" sz="2400" dirty="0" err="1"/>
              <a:t>japanese</a:t>
            </a:r>
            <a:r>
              <a:rPr lang="en-US" sz="2400" dirty="0"/>
              <a:t> warrior (similar to a knight) who worked for the daimyo. They brought justice and order to the community and protected their people.</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03561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60651"/>
            <a:ext cx="7729728" cy="690687"/>
          </a:xfrm>
        </p:spPr>
        <p:txBody>
          <a:bodyPr>
            <a:normAutofit fontScale="90000"/>
          </a:bodyPr>
          <a:lstStyle/>
          <a:p>
            <a:r>
              <a:rPr lang="en-US" smtClean="0"/>
              <a:t>Definitions</a:t>
            </a:r>
            <a:endParaRPr lang="en-US"/>
          </a:p>
        </p:txBody>
      </p:sp>
      <p:sp>
        <p:nvSpPr>
          <p:cNvPr id="3" name="Content Placeholder 2"/>
          <p:cNvSpPr>
            <a:spLocks noGrp="1"/>
          </p:cNvSpPr>
          <p:nvPr>
            <p:ph idx="1"/>
          </p:nvPr>
        </p:nvSpPr>
        <p:spPr>
          <a:xfrm>
            <a:off x="268014" y="1024760"/>
            <a:ext cx="11698014" cy="5502164"/>
          </a:xfrm>
        </p:spPr>
        <p:txBody>
          <a:bodyPr>
            <a:normAutofit lnSpcReduction="10000"/>
          </a:bodyPr>
          <a:lstStyle/>
          <a:p>
            <a:r>
              <a:rPr lang="en-US" sz="2400" b="1" dirty="0"/>
              <a:t>Ronin - </a:t>
            </a:r>
            <a:r>
              <a:rPr lang="en-US" sz="2400" dirty="0"/>
              <a:t>In most simplest terms, a </a:t>
            </a:r>
            <a:r>
              <a:rPr lang="en-US" sz="2400" dirty="0" err="1"/>
              <a:t>ronin</a:t>
            </a:r>
            <a:r>
              <a:rPr lang="en-US" sz="2400" dirty="0"/>
              <a:t> is basically an 'ex-samurai'. </a:t>
            </a:r>
            <a:br>
              <a:rPr lang="en-US" sz="2400" dirty="0"/>
            </a:br>
            <a:r>
              <a:rPr lang="en-US" sz="2400" dirty="0"/>
              <a:t/>
            </a:r>
            <a:br>
              <a:rPr lang="en-US" sz="2400" dirty="0"/>
            </a:br>
            <a:r>
              <a:rPr lang="en-US" sz="2400" b="1" dirty="0"/>
              <a:t>Peasant -</a:t>
            </a:r>
            <a:r>
              <a:rPr lang="en-US" sz="2400" dirty="0"/>
              <a:t> A worker who provided food for the community. </a:t>
            </a:r>
            <a:r>
              <a:rPr lang="en-US" sz="2400" dirty="0" err="1"/>
              <a:t>Eg</a:t>
            </a:r>
            <a:r>
              <a:rPr lang="en-US" sz="2400" dirty="0"/>
              <a:t>. a farmer or fisherman. </a:t>
            </a:r>
            <a:br>
              <a:rPr lang="en-US" sz="2400" dirty="0"/>
            </a:br>
            <a:r>
              <a:rPr lang="en-US" sz="2400" dirty="0"/>
              <a:t/>
            </a:r>
            <a:br>
              <a:rPr lang="en-US" sz="2400" dirty="0"/>
            </a:br>
            <a:r>
              <a:rPr lang="en-US" sz="2400" b="1" dirty="0"/>
              <a:t>Artisan -</a:t>
            </a:r>
            <a:r>
              <a:rPr lang="en-US" sz="2400" dirty="0"/>
              <a:t> A worker skilled in a certain trade. </a:t>
            </a:r>
            <a:r>
              <a:rPr lang="en-US" sz="2400" dirty="0" err="1"/>
              <a:t>Eg</a:t>
            </a:r>
            <a:r>
              <a:rPr lang="en-US" sz="2400" dirty="0"/>
              <a:t>. clothes-making or swords-making.</a:t>
            </a:r>
            <a:br>
              <a:rPr lang="en-US" sz="2400" dirty="0"/>
            </a:br>
            <a:r>
              <a:rPr lang="en-US" sz="2400" dirty="0"/>
              <a:t/>
            </a:r>
            <a:br>
              <a:rPr lang="en-US" sz="2400" dirty="0"/>
            </a:br>
            <a:r>
              <a:rPr lang="en-US" sz="2400" b="1" dirty="0"/>
              <a:t>Merchant - </a:t>
            </a:r>
            <a:r>
              <a:rPr lang="en-US" sz="2400" dirty="0"/>
              <a:t>Considered the lowest class in society. Their job was to trade and sell goods.</a:t>
            </a:r>
            <a:br>
              <a:rPr lang="en-US" sz="2400" dirty="0"/>
            </a:br>
            <a:r>
              <a:rPr lang="en-US" sz="2400" dirty="0"/>
              <a:t/>
            </a:r>
            <a:br>
              <a:rPr lang="en-US" sz="2400" dirty="0"/>
            </a:br>
            <a:r>
              <a:rPr lang="en-US" sz="2400" b="1" dirty="0"/>
              <a:t>Seppuku - </a:t>
            </a:r>
            <a:r>
              <a:rPr lang="en-US" sz="2400" dirty="0"/>
              <a:t>Suicide with </a:t>
            </a:r>
            <a:r>
              <a:rPr lang="en-US" sz="2400" dirty="0" err="1"/>
              <a:t>honour</a:t>
            </a:r>
            <a:r>
              <a:rPr lang="en-US" sz="2400" dirty="0"/>
              <a:t>. It was commonly </a:t>
            </a:r>
            <a:r>
              <a:rPr lang="en-US" sz="2400" dirty="0" err="1"/>
              <a:t>practised</a:t>
            </a:r>
            <a:r>
              <a:rPr lang="en-US" sz="2400" dirty="0"/>
              <a:t> by samurais after the death of their daimyo, or if they had caused disgrace in any way.</a:t>
            </a:r>
            <a:br>
              <a:rPr lang="en-US" sz="2400" dirty="0"/>
            </a:br>
            <a:r>
              <a:rPr lang="en-US" sz="2400" dirty="0"/>
              <a:t/>
            </a:r>
            <a:br>
              <a:rPr lang="en-US" sz="2400" dirty="0"/>
            </a:br>
            <a:r>
              <a:rPr lang="en-US" sz="2400" b="1" dirty="0"/>
              <a:t>Bushido - </a:t>
            </a:r>
            <a:r>
              <a:rPr lang="en-US" sz="2400" dirty="0"/>
              <a:t>Meaning 'Way of the warrior', Bushido was a strict code of conduct the samurai followed. </a:t>
            </a:r>
            <a:br>
              <a:rPr lang="en-US" sz="2400" dirty="0"/>
            </a:br>
            <a:r>
              <a:rPr lang="en-US" sz="2400" dirty="0"/>
              <a:t/>
            </a:r>
            <a:br>
              <a:rPr lang="en-US" sz="2400" dirty="0"/>
            </a:br>
            <a:r>
              <a:rPr lang="en-US" sz="2400" b="1" dirty="0"/>
              <a:t>Warlord - </a:t>
            </a:r>
            <a:r>
              <a:rPr lang="en-US" sz="2400" dirty="0"/>
              <a:t>A military commander.</a:t>
            </a:r>
          </a:p>
          <a:p>
            <a:endParaRPr lang="en-US" dirty="0"/>
          </a:p>
        </p:txBody>
      </p:sp>
    </p:spTree>
    <p:extLst>
      <p:ext uri="{BB962C8B-B14F-4D97-AF65-F5344CB8AC3E}">
        <p14:creationId xmlns:p14="http://schemas.microsoft.com/office/powerpoint/2010/main" val="1287815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8989" y="0"/>
            <a:ext cx="9414021" cy="6858000"/>
          </a:xfrm>
          <a:prstGeom prst="rect">
            <a:avLst/>
          </a:prstGeom>
        </p:spPr>
      </p:pic>
    </p:spTree>
    <p:extLst>
      <p:ext uri="{BB962C8B-B14F-4D97-AF65-F5344CB8AC3E}">
        <p14:creationId xmlns:p14="http://schemas.microsoft.com/office/powerpoint/2010/main" val="49285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5626" y="0"/>
            <a:ext cx="9280747" cy="6858000"/>
          </a:xfrm>
          <a:prstGeom prst="rect">
            <a:avLst/>
          </a:prstGeom>
        </p:spPr>
      </p:pic>
    </p:spTree>
    <p:extLst>
      <p:ext uri="{BB962C8B-B14F-4D97-AF65-F5344CB8AC3E}">
        <p14:creationId xmlns:p14="http://schemas.microsoft.com/office/powerpoint/2010/main" val="1612988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2007" y="0"/>
            <a:ext cx="9267986" cy="6858000"/>
          </a:xfrm>
          <a:prstGeom prst="rect">
            <a:avLst/>
          </a:prstGeom>
        </p:spPr>
      </p:pic>
    </p:spTree>
    <p:extLst>
      <p:ext uri="{BB962C8B-B14F-4D97-AF65-F5344CB8AC3E}">
        <p14:creationId xmlns:p14="http://schemas.microsoft.com/office/powerpoint/2010/main" val="2146340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7614" y="0"/>
            <a:ext cx="9156771" cy="6858000"/>
          </a:xfrm>
          <a:prstGeom prst="rect">
            <a:avLst/>
          </a:prstGeom>
        </p:spPr>
      </p:pic>
    </p:spTree>
    <p:extLst>
      <p:ext uri="{BB962C8B-B14F-4D97-AF65-F5344CB8AC3E}">
        <p14:creationId xmlns:p14="http://schemas.microsoft.com/office/powerpoint/2010/main" val="948871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195</TotalTime>
  <Words>154</Words>
  <Application>Microsoft Macintosh PowerPoint</Application>
  <PresentationFormat>Widescreen</PresentationFormat>
  <Paragraphs>29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DengXian</vt:lpstr>
      <vt:lpstr>Gill Sans MT</vt:lpstr>
      <vt:lpstr>Times New Roman</vt:lpstr>
      <vt:lpstr>Arial</vt:lpstr>
      <vt:lpstr>Parcel</vt:lpstr>
      <vt:lpstr>PowerPoint Presentation</vt:lpstr>
      <vt:lpstr>PowerPoint Presentation</vt:lpstr>
      <vt:lpstr>TIMELINE</vt:lpstr>
      <vt:lpstr>Definitions</vt:lpstr>
      <vt:lpstr>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cp:revision>
  <cp:lastPrinted>2020-09-08T22:37:43Z</cp:lastPrinted>
  <dcterms:created xsi:type="dcterms:W3CDTF">2020-09-08T15:45:54Z</dcterms:created>
  <dcterms:modified xsi:type="dcterms:W3CDTF">2020-09-08T22:40:07Z</dcterms:modified>
</cp:coreProperties>
</file>