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9"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38"/>
    <p:restoredTop sz="92846"/>
  </p:normalViewPr>
  <p:slideViewPr>
    <p:cSldViewPr snapToGrid="0">
      <p:cViewPr>
        <p:scale>
          <a:sx n="78" d="100"/>
          <a:sy n="78" d="100"/>
        </p:scale>
        <p:origin x="592"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740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51683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98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961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602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0732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198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5132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050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58020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9/14/22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5541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9/14/22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963519558"/>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EF9889BF-3E1B-F9A1-402E-46BC44807A38}"/>
              </a:ext>
            </a:extLst>
          </p:cNvPr>
          <p:cNvPicPr>
            <a:picLocks noChangeAspect="1"/>
          </p:cNvPicPr>
          <p:nvPr/>
        </p:nvPicPr>
        <p:blipFill rotWithShape="1">
          <a:blip r:embed="rId2"/>
          <a:srcRect l="2292" r="8820"/>
          <a:stretch/>
        </p:blipFill>
        <p:spPr>
          <a:xfrm>
            <a:off x="20" y="-1"/>
            <a:ext cx="12191979" cy="6858001"/>
          </a:xfrm>
          <a:custGeom>
            <a:avLst/>
            <a:gdLst/>
            <a:ahLst/>
            <a:cxnLst/>
            <a:rect l="l" t="t" r="r" b="b"/>
            <a:pathLst>
              <a:path w="12192000" h="6858000">
                <a:moveTo>
                  <a:pt x="0" y="0"/>
                </a:moveTo>
                <a:lnTo>
                  <a:pt x="12192000" y="0"/>
                </a:lnTo>
                <a:lnTo>
                  <a:pt x="12192000" y="529223"/>
                </a:lnTo>
                <a:lnTo>
                  <a:pt x="11953979" y="541759"/>
                </a:lnTo>
                <a:cubicBezTo>
                  <a:pt x="11205478" y="591203"/>
                  <a:pt x="10431054" y="699982"/>
                  <a:pt x="9651089" y="827627"/>
                </a:cubicBezTo>
                <a:cubicBezTo>
                  <a:pt x="7233991" y="1222984"/>
                  <a:pt x="6590499" y="2476708"/>
                  <a:pt x="6133345" y="3948664"/>
                </a:cubicBezTo>
                <a:cubicBezTo>
                  <a:pt x="5827390" y="4934281"/>
                  <a:pt x="5572190" y="5830059"/>
                  <a:pt x="6876220" y="6551721"/>
                </a:cubicBezTo>
                <a:cubicBezTo>
                  <a:pt x="7059065" y="6652933"/>
                  <a:pt x="7253882" y="6741181"/>
                  <a:pt x="7457481" y="6819371"/>
                </a:cubicBezTo>
                <a:lnTo>
                  <a:pt x="7563875" y="6858000"/>
                </a:lnTo>
                <a:lnTo>
                  <a:pt x="0" y="6858000"/>
                </a:lnTo>
                <a:close/>
              </a:path>
            </a:pathLst>
          </a:custGeom>
        </p:spPr>
      </p:pic>
      <p:sp>
        <p:nvSpPr>
          <p:cNvPr id="11" name="Freeform: Shape 10">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86451"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1608" y="311727"/>
            <a:ext cx="6130391" cy="6546274"/>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Subtitle 2">
            <a:extLst>
              <a:ext uri="{FF2B5EF4-FFF2-40B4-BE49-F238E27FC236}">
                <a16:creationId xmlns:a16="http://schemas.microsoft.com/office/drawing/2014/main" id="{49467A2F-51F0-ABB7-D49F-CA8BC1318E55}"/>
              </a:ext>
            </a:extLst>
          </p:cNvPr>
          <p:cNvSpPr>
            <a:spLocks noGrp="1"/>
          </p:cNvSpPr>
          <p:nvPr>
            <p:ph type="subTitle" idx="1"/>
          </p:nvPr>
        </p:nvSpPr>
        <p:spPr>
          <a:xfrm>
            <a:off x="7620000" y="4571999"/>
            <a:ext cx="3810000" cy="1524000"/>
          </a:xfrm>
        </p:spPr>
        <p:txBody>
          <a:bodyPr anchor="b">
            <a:normAutofit/>
          </a:bodyPr>
          <a:lstStyle/>
          <a:p>
            <a:pPr algn="l"/>
            <a:r>
              <a:rPr lang="en-US" dirty="0"/>
              <a:t>Learning how to tell someone where you are from in French</a:t>
            </a:r>
          </a:p>
        </p:txBody>
      </p:sp>
      <p:sp>
        <p:nvSpPr>
          <p:cNvPr id="2" name="Title 1">
            <a:extLst>
              <a:ext uri="{FF2B5EF4-FFF2-40B4-BE49-F238E27FC236}">
                <a16:creationId xmlns:a16="http://schemas.microsoft.com/office/drawing/2014/main" id="{F4FCE1A6-A5FA-051B-BE97-02DE5B41C3CD}"/>
              </a:ext>
            </a:extLst>
          </p:cNvPr>
          <p:cNvSpPr>
            <a:spLocks noGrp="1"/>
          </p:cNvSpPr>
          <p:nvPr>
            <p:ph type="ctrTitle"/>
          </p:nvPr>
        </p:nvSpPr>
        <p:spPr>
          <a:xfrm>
            <a:off x="7620000" y="2299787"/>
            <a:ext cx="3810000" cy="2286000"/>
          </a:xfrm>
        </p:spPr>
        <p:txBody>
          <a:bodyPr>
            <a:normAutofit/>
          </a:bodyPr>
          <a:lstStyle/>
          <a:p>
            <a:pPr algn="l"/>
            <a:r>
              <a:rPr lang="en-US" sz="4400" dirty="0"/>
              <a:t>“Au” Canada</a:t>
            </a:r>
          </a:p>
        </p:txBody>
      </p:sp>
    </p:spTree>
    <p:extLst>
      <p:ext uri="{BB962C8B-B14F-4D97-AF65-F5344CB8AC3E}">
        <p14:creationId xmlns:p14="http://schemas.microsoft.com/office/powerpoint/2010/main" val="4213502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Saskatchewan</a:t>
            </a:r>
          </a:p>
          <a:p>
            <a:r>
              <a:rPr lang="en-US" dirty="0"/>
              <a:t>La Saskatchewan ***</a:t>
            </a:r>
          </a:p>
          <a:p>
            <a:r>
              <a:rPr lang="en-US" dirty="0" err="1"/>
              <a:t>en</a:t>
            </a:r>
            <a:endParaRPr lang="en-US" dirty="0"/>
          </a:p>
        </p:txBody>
      </p:sp>
    </p:spTree>
    <p:extLst>
      <p:ext uri="{BB962C8B-B14F-4D97-AF65-F5344CB8AC3E}">
        <p14:creationId xmlns:p14="http://schemas.microsoft.com/office/powerpoint/2010/main" val="190582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Manitoba</a:t>
            </a:r>
          </a:p>
          <a:p>
            <a:r>
              <a:rPr lang="en-US" dirty="0"/>
              <a:t>Le Manitoba</a:t>
            </a:r>
          </a:p>
          <a:p>
            <a:r>
              <a:rPr lang="en-US" dirty="0"/>
              <a:t>au</a:t>
            </a:r>
          </a:p>
        </p:txBody>
      </p:sp>
    </p:spTree>
    <p:extLst>
      <p:ext uri="{BB962C8B-B14F-4D97-AF65-F5344CB8AC3E}">
        <p14:creationId xmlns:p14="http://schemas.microsoft.com/office/powerpoint/2010/main" val="124375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Ontario</a:t>
            </a:r>
          </a:p>
          <a:p>
            <a:r>
              <a:rPr lang="en-US" dirty="0" err="1"/>
              <a:t>L’Ontario</a:t>
            </a:r>
            <a:r>
              <a:rPr lang="en-US" dirty="0"/>
              <a:t> (m)</a:t>
            </a:r>
          </a:p>
          <a:p>
            <a:r>
              <a:rPr lang="en-US" dirty="0" err="1"/>
              <a:t>en</a:t>
            </a:r>
            <a:r>
              <a:rPr lang="en-US" dirty="0"/>
              <a:t> ***</a:t>
            </a:r>
          </a:p>
        </p:txBody>
      </p:sp>
    </p:spTree>
    <p:extLst>
      <p:ext uri="{BB962C8B-B14F-4D97-AF65-F5344CB8AC3E}">
        <p14:creationId xmlns:p14="http://schemas.microsoft.com/office/powerpoint/2010/main" val="22712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Ontario</a:t>
            </a:r>
          </a:p>
          <a:p>
            <a:r>
              <a:rPr lang="en-US" dirty="0" err="1"/>
              <a:t>L’Ontario</a:t>
            </a:r>
            <a:r>
              <a:rPr lang="en-US" dirty="0"/>
              <a:t> (m)</a:t>
            </a:r>
          </a:p>
          <a:p>
            <a:r>
              <a:rPr lang="en-US" dirty="0" err="1"/>
              <a:t>en</a:t>
            </a:r>
            <a:r>
              <a:rPr lang="en-US" dirty="0"/>
              <a:t> ***</a:t>
            </a:r>
          </a:p>
        </p:txBody>
      </p:sp>
    </p:spTree>
    <p:extLst>
      <p:ext uri="{BB962C8B-B14F-4D97-AF65-F5344CB8AC3E}">
        <p14:creationId xmlns:p14="http://schemas.microsoft.com/office/powerpoint/2010/main" val="386987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Québec</a:t>
            </a:r>
          </a:p>
          <a:p>
            <a:r>
              <a:rPr lang="en-US" dirty="0"/>
              <a:t>Le Québec</a:t>
            </a:r>
          </a:p>
          <a:p>
            <a:r>
              <a:rPr lang="en-US" dirty="0"/>
              <a:t>au</a:t>
            </a:r>
          </a:p>
        </p:txBody>
      </p:sp>
    </p:spTree>
    <p:extLst>
      <p:ext uri="{BB962C8B-B14F-4D97-AF65-F5344CB8AC3E}">
        <p14:creationId xmlns:p14="http://schemas.microsoft.com/office/powerpoint/2010/main" val="155400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New Brunswick</a:t>
            </a:r>
          </a:p>
          <a:p>
            <a:r>
              <a:rPr lang="en-US" dirty="0"/>
              <a:t>Le Nouveau-Brunswick</a:t>
            </a:r>
          </a:p>
          <a:p>
            <a:r>
              <a:rPr lang="en-US" dirty="0"/>
              <a:t>au</a:t>
            </a:r>
          </a:p>
        </p:txBody>
      </p:sp>
    </p:spTree>
    <p:extLst>
      <p:ext uri="{BB962C8B-B14F-4D97-AF65-F5344CB8AC3E}">
        <p14:creationId xmlns:p14="http://schemas.microsoft.com/office/powerpoint/2010/main" val="186309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Nova Scotia</a:t>
            </a:r>
          </a:p>
          <a:p>
            <a:r>
              <a:rPr lang="en-US" dirty="0"/>
              <a:t>La Nouvelle-</a:t>
            </a:r>
            <a:r>
              <a:rPr lang="en-US" dirty="0" err="1"/>
              <a:t>Écosse</a:t>
            </a:r>
            <a:endParaRPr lang="en-US" dirty="0"/>
          </a:p>
          <a:p>
            <a:r>
              <a:rPr lang="en-US" dirty="0" err="1"/>
              <a:t>en</a:t>
            </a:r>
            <a:endParaRPr lang="en-US" dirty="0"/>
          </a:p>
        </p:txBody>
      </p:sp>
    </p:spTree>
    <p:extLst>
      <p:ext uri="{BB962C8B-B14F-4D97-AF65-F5344CB8AC3E}">
        <p14:creationId xmlns:p14="http://schemas.microsoft.com/office/powerpoint/2010/main" val="169671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Prince Edward Island</a:t>
            </a:r>
          </a:p>
          <a:p>
            <a:r>
              <a:rPr lang="en-US" dirty="0" err="1"/>
              <a:t>L’île</a:t>
            </a:r>
            <a:r>
              <a:rPr lang="en-US" dirty="0"/>
              <a:t>-du-Prince-Édouard (f)</a:t>
            </a:r>
          </a:p>
          <a:p>
            <a:r>
              <a:rPr lang="en-US" dirty="0" err="1"/>
              <a:t>à</a:t>
            </a:r>
            <a:r>
              <a:rPr lang="en-US" dirty="0"/>
              <a:t> l’</a:t>
            </a:r>
          </a:p>
        </p:txBody>
      </p:sp>
    </p:spTree>
    <p:extLst>
      <p:ext uri="{BB962C8B-B14F-4D97-AF65-F5344CB8AC3E}">
        <p14:creationId xmlns:p14="http://schemas.microsoft.com/office/powerpoint/2010/main" val="304112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Newfoundland and Labrador</a:t>
            </a:r>
          </a:p>
          <a:p>
            <a:r>
              <a:rPr lang="en-US" dirty="0"/>
              <a:t>La Terre-</a:t>
            </a:r>
            <a:r>
              <a:rPr lang="en-US" dirty="0" err="1"/>
              <a:t>Neuve</a:t>
            </a:r>
            <a:r>
              <a:rPr lang="en-US" dirty="0"/>
              <a:t>-et-Labrador</a:t>
            </a:r>
          </a:p>
          <a:p>
            <a:r>
              <a:rPr lang="en-US" dirty="0" err="1"/>
              <a:t>en</a:t>
            </a:r>
            <a:endParaRPr lang="en-US" dirty="0"/>
          </a:p>
        </p:txBody>
      </p:sp>
    </p:spTree>
    <p:extLst>
      <p:ext uri="{BB962C8B-B14F-4D97-AF65-F5344CB8AC3E}">
        <p14:creationId xmlns:p14="http://schemas.microsoft.com/office/powerpoint/2010/main" val="32550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Yukon</a:t>
            </a:r>
          </a:p>
          <a:p>
            <a:r>
              <a:rPr lang="en-US" dirty="0"/>
              <a:t>Le Yukon</a:t>
            </a:r>
          </a:p>
          <a:p>
            <a:r>
              <a:rPr lang="en-US" dirty="0"/>
              <a:t>au</a:t>
            </a:r>
          </a:p>
        </p:txBody>
      </p:sp>
    </p:spTree>
    <p:extLst>
      <p:ext uri="{BB962C8B-B14F-4D97-AF65-F5344CB8AC3E}">
        <p14:creationId xmlns:p14="http://schemas.microsoft.com/office/powerpoint/2010/main" val="270965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6396-6575-6E91-821F-1532AA9067AA}"/>
              </a:ext>
            </a:extLst>
          </p:cNvPr>
          <p:cNvSpPr>
            <a:spLocks noGrp="1"/>
          </p:cNvSpPr>
          <p:nvPr>
            <p:ph type="title"/>
          </p:nvPr>
        </p:nvSpPr>
        <p:spPr/>
        <p:txBody>
          <a:bodyPr>
            <a:normAutofit/>
          </a:bodyPr>
          <a:lstStyle/>
          <a:p>
            <a:r>
              <a:rPr lang="fr-CA" dirty="0"/>
              <a:t>SECTION A – COUNTRIES (LES PAYS)</a:t>
            </a:r>
            <a:endParaRPr lang="en-CA" dirty="0"/>
          </a:p>
        </p:txBody>
      </p:sp>
      <p:sp>
        <p:nvSpPr>
          <p:cNvPr id="3" name="Content Placeholder 2">
            <a:extLst>
              <a:ext uri="{FF2B5EF4-FFF2-40B4-BE49-F238E27FC236}">
                <a16:creationId xmlns:a16="http://schemas.microsoft.com/office/drawing/2014/main" id="{5C51AA8D-651F-7D39-8195-04C087D95642}"/>
              </a:ext>
            </a:extLst>
          </p:cNvPr>
          <p:cNvSpPr>
            <a:spLocks noGrp="1"/>
          </p:cNvSpPr>
          <p:nvPr>
            <p:ph idx="1"/>
          </p:nvPr>
        </p:nvSpPr>
        <p:spPr/>
        <p:txBody>
          <a:bodyPr/>
          <a:lstStyle/>
          <a:p>
            <a:r>
              <a:rPr lang="en-CA" dirty="0"/>
              <a:t>In the French language, countries are either masculine or feminine. Canada is masculine so we refer to it as “Le Canada” in French. Countries are also sometimes spelled differently in French than in English. To replace the word “in” when we are referring to where we are born, we use different gender-based prepositions in French. Fill in the blanks with the correct words:</a:t>
            </a:r>
          </a:p>
          <a:p>
            <a:endParaRPr lang="en-US" dirty="0"/>
          </a:p>
        </p:txBody>
      </p:sp>
    </p:spTree>
    <p:extLst>
      <p:ext uri="{BB962C8B-B14F-4D97-AF65-F5344CB8AC3E}">
        <p14:creationId xmlns:p14="http://schemas.microsoft.com/office/powerpoint/2010/main" val="1661811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Northwest Territories</a:t>
            </a:r>
          </a:p>
          <a:p>
            <a:r>
              <a:rPr lang="en-US" dirty="0"/>
              <a:t>Les </a:t>
            </a:r>
            <a:r>
              <a:rPr lang="en-US" dirty="0" err="1"/>
              <a:t>Territoires</a:t>
            </a:r>
            <a:r>
              <a:rPr lang="en-US" dirty="0"/>
              <a:t> du Nord-Ouest (m)</a:t>
            </a:r>
          </a:p>
          <a:p>
            <a:r>
              <a:rPr lang="en-US" dirty="0"/>
              <a:t>aux</a:t>
            </a:r>
          </a:p>
        </p:txBody>
      </p:sp>
    </p:spTree>
    <p:extLst>
      <p:ext uri="{BB962C8B-B14F-4D97-AF65-F5344CB8AC3E}">
        <p14:creationId xmlns:p14="http://schemas.microsoft.com/office/powerpoint/2010/main" val="177758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Nunavut</a:t>
            </a:r>
          </a:p>
          <a:p>
            <a:r>
              <a:rPr lang="en-US" dirty="0"/>
              <a:t>Le Nunavut</a:t>
            </a:r>
          </a:p>
          <a:p>
            <a:r>
              <a:rPr lang="en-US" dirty="0"/>
              <a:t>au</a:t>
            </a:r>
          </a:p>
        </p:txBody>
      </p:sp>
    </p:spTree>
    <p:extLst>
      <p:ext uri="{BB962C8B-B14F-4D97-AF65-F5344CB8AC3E}">
        <p14:creationId xmlns:p14="http://schemas.microsoft.com/office/powerpoint/2010/main" val="4969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00B-C3F5-D898-4139-57F1ABFE90AE}"/>
              </a:ext>
            </a:extLst>
          </p:cNvPr>
          <p:cNvSpPr>
            <a:spLocks noGrp="1"/>
          </p:cNvSpPr>
          <p:nvPr>
            <p:ph type="title"/>
          </p:nvPr>
        </p:nvSpPr>
        <p:spPr/>
        <p:txBody>
          <a:bodyPr/>
          <a:lstStyle/>
          <a:p>
            <a:r>
              <a:rPr lang="en-CA" dirty="0"/>
              <a:t>SECTION C - MAP</a:t>
            </a:r>
            <a:br>
              <a:rPr lang="en-CA" dirty="0"/>
            </a:br>
            <a:endParaRPr lang="en-US" dirty="0"/>
          </a:p>
        </p:txBody>
      </p:sp>
      <p:sp>
        <p:nvSpPr>
          <p:cNvPr id="3" name="Content Placeholder 2">
            <a:extLst>
              <a:ext uri="{FF2B5EF4-FFF2-40B4-BE49-F238E27FC236}">
                <a16:creationId xmlns:a16="http://schemas.microsoft.com/office/drawing/2014/main" id="{2ADD64B3-D1DC-02F2-FDF3-DAF81B1E3857}"/>
              </a:ext>
            </a:extLst>
          </p:cNvPr>
          <p:cNvSpPr>
            <a:spLocks noGrp="1"/>
          </p:cNvSpPr>
          <p:nvPr>
            <p:ph idx="1"/>
          </p:nvPr>
        </p:nvSpPr>
        <p:spPr/>
        <p:txBody>
          <a:bodyPr>
            <a:normAutofit fontScale="92500" lnSpcReduction="20000"/>
          </a:bodyPr>
          <a:lstStyle/>
          <a:p>
            <a:pPr lvl="0"/>
            <a:r>
              <a:rPr lang="en-CA" dirty="0"/>
              <a:t>Complete the blank map of Canada by labelling the provinces and territories in French. </a:t>
            </a:r>
          </a:p>
          <a:p>
            <a:pPr lvl="0"/>
            <a:r>
              <a:rPr lang="en-CA" dirty="0"/>
              <a:t>Colour each province/ territory as indicated in the table above</a:t>
            </a:r>
          </a:p>
          <a:p>
            <a:pPr lvl="0"/>
            <a:r>
              <a:rPr lang="en-CA" dirty="0"/>
              <a:t>Using a dot, label the city in which you were born</a:t>
            </a:r>
          </a:p>
          <a:p>
            <a:pPr lvl="0"/>
            <a:r>
              <a:rPr lang="en-CA" dirty="0"/>
              <a:t>Write a sentence on the bottom of your map to indicate where you were born ***Note that we always use the preposition “</a:t>
            </a:r>
            <a:r>
              <a:rPr lang="en-CA" dirty="0" err="1"/>
              <a:t>à</a:t>
            </a:r>
            <a:r>
              <a:rPr lang="en-CA" dirty="0"/>
              <a:t>” to indicate “in” with respect to cities. </a:t>
            </a:r>
          </a:p>
          <a:p>
            <a:pPr lvl="1"/>
            <a:r>
              <a:rPr lang="fr-CA" dirty="0"/>
              <a:t>e.g. Je suis née à Saint John, au Nouveau Brunswick.</a:t>
            </a:r>
            <a:endParaRPr lang="en-CA" dirty="0"/>
          </a:p>
          <a:p>
            <a:endParaRPr lang="en-US" dirty="0"/>
          </a:p>
        </p:txBody>
      </p:sp>
    </p:spTree>
    <p:extLst>
      <p:ext uri="{BB962C8B-B14F-4D97-AF65-F5344CB8AC3E}">
        <p14:creationId xmlns:p14="http://schemas.microsoft.com/office/powerpoint/2010/main" val="3053159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947B-A96F-1FD0-AE85-D6E792656FE1}"/>
              </a:ext>
            </a:extLst>
          </p:cNvPr>
          <p:cNvSpPr>
            <a:spLocks noGrp="1"/>
          </p:cNvSpPr>
          <p:nvPr>
            <p:ph type="title"/>
          </p:nvPr>
        </p:nvSpPr>
        <p:spPr/>
        <p:txBody>
          <a:bodyPr/>
          <a:lstStyle/>
          <a:p>
            <a:r>
              <a:rPr lang="en-CA" dirty="0"/>
              <a:t>SECTION D – THE VERB "NAÎTRE”</a:t>
            </a:r>
            <a:br>
              <a:rPr lang="en-CA" dirty="0"/>
            </a:br>
            <a:endParaRPr lang="en-US" dirty="0"/>
          </a:p>
        </p:txBody>
      </p:sp>
      <p:sp>
        <p:nvSpPr>
          <p:cNvPr id="3" name="Content Placeholder 2">
            <a:extLst>
              <a:ext uri="{FF2B5EF4-FFF2-40B4-BE49-F238E27FC236}">
                <a16:creationId xmlns:a16="http://schemas.microsoft.com/office/drawing/2014/main" id="{58CEE4E0-612A-52D6-EDDB-C1A5AEBCD253}"/>
              </a:ext>
            </a:extLst>
          </p:cNvPr>
          <p:cNvSpPr>
            <a:spLocks noGrp="1"/>
          </p:cNvSpPr>
          <p:nvPr>
            <p:ph idx="1"/>
          </p:nvPr>
        </p:nvSpPr>
        <p:spPr/>
        <p:txBody>
          <a:bodyPr>
            <a:normAutofit/>
          </a:bodyPr>
          <a:lstStyle/>
          <a:p>
            <a:r>
              <a:rPr lang="en-US" sz="4000" dirty="0"/>
              <a:t>I was born</a:t>
            </a:r>
          </a:p>
          <a:p>
            <a:r>
              <a:rPr lang="en-US" sz="4000" dirty="0"/>
              <a:t>Je </a:t>
            </a:r>
            <a:r>
              <a:rPr lang="en-US" sz="4000" b="1" u="sng" dirty="0">
                <a:solidFill>
                  <a:srgbClr val="FF0000">
                    <a:alpha val="70000"/>
                  </a:srgbClr>
                </a:solidFill>
              </a:rPr>
              <a:t>suis né</a:t>
            </a:r>
            <a:r>
              <a:rPr lang="en-US" sz="4000" b="1" dirty="0">
                <a:solidFill>
                  <a:srgbClr val="FF0000">
                    <a:alpha val="70000"/>
                  </a:srgbClr>
                </a:solidFill>
              </a:rPr>
              <a:t>     </a:t>
            </a:r>
            <a:r>
              <a:rPr lang="en-US" sz="4000" b="1" dirty="0"/>
              <a:t>MASCULINE</a:t>
            </a:r>
            <a:endParaRPr lang="en-US" sz="4000" b="1" dirty="0">
              <a:solidFill>
                <a:srgbClr val="FF0000">
                  <a:alpha val="70000"/>
                </a:srgbClr>
              </a:solidFill>
            </a:endParaRPr>
          </a:p>
          <a:p>
            <a:r>
              <a:rPr lang="en-US" sz="4000" dirty="0"/>
              <a:t>Je </a:t>
            </a:r>
            <a:r>
              <a:rPr lang="en-US" sz="4000" b="1" u="sng" dirty="0">
                <a:solidFill>
                  <a:srgbClr val="FF0000">
                    <a:alpha val="70000"/>
                  </a:srgbClr>
                </a:solidFill>
              </a:rPr>
              <a:t>suis née</a:t>
            </a:r>
            <a:r>
              <a:rPr lang="en-US" sz="4000" b="1" dirty="0">
                <a:solidFill>
                  <a:srgbClr val="FF0000">
                    <a:alpha val="70000"/>
                  </a:srgbClr>
                </a:solidFill>
              </a:rPr>
              <a:t>     </a:t>
            </a:r>
            <a:r>
              <a:rPr lang="en-US" sz="4000" b="1" dirty="0"/>
              <a:t>FEMININE</a:t>
            </a:r>
          </a:p>
        </p:txBody>
      </p:sp>
    </p:spTree>
    <p:extLst>
      <p:ext uri="{BB962C8B-B14F-4D97-AF65-F5344CB8AC3E}">
        <p14:creationId xmlns:p14="http://schemas.microsoft.com/office/powerpoint/2010/main" val="85985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947B-A96F-1FD0-AE85-D6E792656FE1}"/>
              </a:ext>
            </a:extLst>
          </p:cNvPr>
          <p:cNvSpPr>
            <a:spLocks noGrp="1"/>
          </p:cNvSpPr>
          <p:nvPr>
            <p:ph type="title"/>
          </p:nvPr>
        </p:nvSpPr>
        <p:spPr/>
        <p:txBody>
          <a:bodyPr/>
          <a:lstStyle/>
          <a:p>
            <a:r>
              <a:rPr lang="en-CA" dirty="0"/>
              <a:t>SECTION D – THE VERB "NAÎTRE”</a:t>
            </a:r>
            <a:br>
              <a:rPr lang="en-CA" dirty="0"/>
            </a:br>
            <a:endParaRPr lang="en-US" dirty="0"/>
          </a:p>
        </p:txBody>
      </p:sp>
      <p:sp>
        <p:nvSpPr>
          <p:cNvPr id="3" name="Content Placeholder 2">
            <a:extLst>
              <a:ext uri="{FF2B5EF4-FFF2-40B4-BE49-F238E27FC236}">
                <a16:creationId xmlns:a16="http://schemas.microsoft.com/office/drawing/2014/main" id="{58CEE4E0-612A-52D6-EDDB-C1A5AEBCD253}"/>
              </a:ext>
            </a:extLst>
          </p:cNvPr>
          <p:cNvSpPr>
            <a:spLocks noGrp="1"/>
          </p:cNvSpPr>
          <p:nvPr>
            <p:ph idx="1"/>
          </p:nvPr>
        </p:nvSpPr>
        <p:spPr/>
        <p:txBody>
          <a:bodyPr>
            <a:normAutofit/>
          </a:bodyPr>
          <a:lstStyle/>
          <a:p>
            <a:r>
              <a:rPr lang="en-US" sz="4000" dirty="0"/>
              <a:t>You were born   </a:t>
            </a:r>
            <a:r>
              <a:rPr lang="en-US" sz="4000" b="1" dirty="0"/>
              <a:t>SINGULAR</a:t>
            </a:r>
            <a:endParaRPr lang="en-US" sz="4000" dirty="0"/>
          </a:p>
          <a:p>
            <a:r>
              <a:rPr lang="en-US" sz="4000" dirty="0"/>
              <a:t>Tu </a:t>
            </a:r>
            <a:r>
              <a:rPr lang="en-US" sz="4000" b="1" u="sng" dirty="0">
                <a:solidFill>
                  <a:srgbClr val="FF0000">
                    <a:alpha val="70000"/>
                  </a:srgbClr>
                </a:solidFill>
              </a:rPr>
              <a:t>es né</a:t>
            </a:r>
            <a:r>
              <a:rPr lang="en-US" sz="4000" b="1" dirty="0">
                <a:solidFill>
                  <a:srgbClr val="FF0000">
                    <a:alpha val="70000"/>
                  </a:srgbClr>
                </a:solidFill>
              </a:rPr>
              <a:t>     </a:t>
            </a:r>
            <a:r>
              <a:rPr lang="en-US" sz="4000" b="1" dirty="0"/>
              <a:t>MASCULINE</a:t>
            </a:r>
            <a:endParaRPr lang="en-US" sz="4000" b="1" dirty="0">
              <a:solidFill>
                <a:srgbClr val="FF0000">
                  <a:alpha val="70000"/>
                </a:srgbClr>
              </a:solidFill>
            </a:endParaRPr>
          </a:p>
          <a:p>
            <a:r>
              <a:rPr lang="en-US" sz="4000" dirty="0"/>
              <a:t>Tu </a:t>
            </a:r>
            <a:r>
              <a:rPr lang="en-US" sz="4000" b="1" u="sng" dirty="0">
                <a:solidFill>
                  <a:srgbClr val="FF0000">
                    <a:alpha val="70000"/>
                  </a:srgbClr>
                </a:solidFill>
              </a:rPr>
              <a:t>es née</a:t>
            </a:r>
            <a:r>
              <a:rPr lang="en-US" sz="4000" b="1" dirty="0">
                <a:solidFill>
                  <a:srgbClr val="FF0000">
                    <a:alpha val="70000"/>
                  </a:srgbClr>
                </a:solidFill>
              </a:rPr>
              <a:t>     </a:t>
            </a:r>
            <a:r>
              <a:rPr lang="en-US" sz="4000" b="1" dirty="0"/>
              <a:t>FEMININE</a:t>
            </a:r>
          </a:p>
        </p:txBody>
      </p:sp>
    </p:spTree>
    <p:extLst>
      <p:ext uri="{BB962C8B-B14F-4D97-AF65-F5344CB8AC3E}">
        <p14:creationId xmlns:p14="http://schemas.microsoft.com/office/powerpoint/2010/main" val="155281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17E7-3FA1-243A-5979-71CE962D7E81}"/>
              </a:ext>
            </a:extLst>
          </p:cNvPr>
          <p:cNvSpPr>
            <a:spLocks noGrp="1"/>
          </p:cNvSpPr>
          <p:nvPr>
            <p:ph type="title"/>
          </p:nvPr>
        </p:nvSpPr>
        <p:spPr/>
        <p:txBody>
          <a:bodyPr/>
          <a:lstStyle/>
          <a:p>
            <a:r>
              <a:rPr lang="fr-CA" dirty="0"/>
              <a:t>SECTION A – COUNTRIES (LES PAYS)</a:t>
            </a:r>
            <a:endParaRPr lang="en-CA" dirty="0"/>
          </a:p>
        </p:txBody>
      </p:sp>
      <p:sp>
        <p:nvSpPr>
          <p:cNvPr id="3" name="Content Placeholder 2">
            <a:extLst>
              <a:ext uri="{FF2B5EF4-FFF2-40B4-BE49-F238E27FC236}">
                <a16:creationId xmlns:a16="http://schemas.microsoft.com/office/drawing/2014/main" id="{3A7495C7-6A7C-8F1B-6331-95453EE01439}"/>
              </a:ext>
            </a:extLst>
          </p:cNvPr>
          <p:cNvSpPr>
            <a:spLocks noGrp="1"/>
          </p:cNvSpPr>
          <p:nvPr>
            <p:ph idx="1"/>
          </p:nvPr>
        </p:nvSpPr>
        <p:spPr/>
        <p:txBody>
          <a:bodyPr/>
          <a:lstStyle/>
          <a:p>
            <a:r>
              <a:rPr lang="fr-CA" dirty="0"/>
              <a:t>Je suis née _________________ Canada.    MASCULINE</a:t>
            </a:r>
            <a:endParaRPr lang="en-CA" dirty="0"/>
          </a:p>
          <a:p>
            <a:r>
              <a:rPr lang="fr-CA" dirty="0"/>
              <a:t>Je suis née </a:t>
            </a:r>
            <a:r>
              <a:rPr lang="fr-CA" sz="4400" b="1" u="sng" dirty="0">
                <a:solidFill>
                  <a:srgbClr val="FF0000">
                    <a:alpha val="70000"/>
                  </a:srgbClr>
                </a:solidFill>
              </a:rPr>
              <a:t>au</a:t>
            </a:r>
            <a:r>
              <a:rPr lang="fr-CA" dirty="0"/>
              <a:t> Canada.    MASCULINE</a:t>
            </a:r>
            <a:endParaRPr lang="en-CA" dirty="0"/>
          </a:p>
          <a:p>
            <a:endParaRPr lang="en-US" dirty="0"/>
          </a:p>
        </p:txBody>
      </p:sp>
    </p:spTree>
    <p:extLst>
      <p:ext uri="{BB962C8B-B14F-4D97-AF65-F5344CB8AC3E}">
        <p14:creationId xmlns:p14="http://schemas.microsoft.com/office/powerpoint/2010/main" val="9947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17E7-3FA1-243A-5979-71CE962D7E81}"/>
              </a:ext>
            </a:extLst>
          </p:cNvPr>
          <p:cNvSpPr>
            <a:spLocks noGrp="1"/>
          </p:cNvSpPr>
          <p:nvPr>
            <p:ph type="title"/>
          </p:nvPr>
        </p:nvSpPr>
        <p:spPr/>
        <p:txBody>
          <a:bodyPr/>
          <a:lstStyle/>
          <a:p>
            <a:r>
              <a:rPr lang="fr-CA" dirty="0"/>
              <a:t>SECTION A – COUNTRIES (LES PAYS)</a:t>
            </a:r>
            <a:endParaRPr lang="en-CA" dirty="0"/>
          </a:p>
        </p:txBody>
      </p:sp>
      <p:sp>
        <p:nvSpPr>
          <p:cNvPr id="3" name="Content Placeholder 2">
            <a:extLst>
              <a:ext uri="{FF2B5EF4-FFF2-40B4-BE49-F238E27FC236}">
                <a16:creationId xmlns:a16="http://schemas.microsoft.com/office/drawing/2014/main" id="{3A7495C7-6A7C-8F1B-6331-95453EE01439}"/>
              </a:ext>
            </a:extLst>
          </p:cNvPr>
          <p:cNvSpPr>
            <a:spLocks noGrp="1"/>
          </p:cNvSpPr>
          <p:nvPr>
            <p:ph idx="1"/>
          </p:nvPr>
        </p:nvSpPr>
        <p:spPr/>
        <p:txBody>
          <a:bodyPr/>
          <a:lstStyle/>
          <a:p>
            <a:pPr lvl="0"/>
            <a:r>
              <a:rPr lang="fr-CA" dirty="0"/>
              <a:t>Il est né ________________ France.   FEMININE</a:t>
            </a:r>
            <a:endParaRPr lang="en-CA" dirty="0"/>
          </a:p>
          <a:p>
            <a:pPr lvl="0"/>
            <a:r>
              <a:rPr lang="fr-CA" dirty="0"/>
              <a:t>Il est né </a:t>
            </a:r>
            <a:r>
              <a:rPr lang="fr-CA" sz="4400" b="1" u="sng" dirty="0">
                <a:solidFill>
                  <a:srgbClr val="FF0000">
                    <a:alpha val="70000"/>
                  </a:srgbClr>
                </a:solidFill>
              </a:rPr>
              <a:t>en</a:t>
            </a:r>
            <a:r>
              <a:rPr lang="fr-CA" dirty="0"/>
              <a:t> France.   FEMININE</a:t>
            </a:r>
            <a:endParaRPr lang="en-CA" dirty="0"/>
          </a:p>
          <a:p>
            <a:endParaRPr lang="en-US" dirty="0"/>
          </a:p>
        </p:txBody>
      </p:sp>
    </p:spTree>
    <p:extLst>
      <p:ext uri="{BB962C8B-B14F-4D97-AF65-F5344CB8AC3E}">
        <p14:creationId xmlns:p14="http://schemas.microsoft.com/office/powerpoint/2010/main" val="29548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17E7-3FA1-243A-5979-71CE962D7E81}"/>
              </a:ext>
            </a:extLst>
          </p:cNvPr>
          <p:cNvSpPr>
            <a:spLocks noGrp="1"/>
          </p:cNvSpPr>
          <p:nvPr>
            <p:ph type="title"/>
          </p:nvPr>
        </p:nvSpPr>
        <p:spPr/>
        <p:txBody>
          <a:bodyPr/>
          <a:lstStyle/>
          <a:p>
            <a:r>
              <a:rPr lang="fr-CA" dirty="0"/>
              <a:t>SECTION A – COUNTRIES (LES PAYS)</a:t>
            </a:r>
            <a:endParaRPr lang="en-CA" dirty="0"/>
          </a:p>
        </p:txBody>
      </p:sp>
      <p:sp>
        <p:nvSpPr>
          <p:cNvPr id="3" name="Content Placeholder 2">
            <a:extLst>
              <a:ext uri="{FF2B5EF4-FFF2-40B4-BE49-F238E27FC236}">
                <a16:creationId xmlns:a16="http://schemas.microsoft.com/office/drawing/2014/main" id="{3A7495C7-6A7C-8F1B-6331-95453EE01439}"/>
              </a:ext>
            </a:extLst>
          </p:cNvPr>
          <p:cNvSpPr>
            <a:spLocks noGrp="1"/>
          </p:cNvSpPr>
          <p:nvPr>
            <p:ph idx="1"/>
          </p:nvPr>
        </p:nvSpPr>
        <p:spPr/>
        <p:txBody>
          <a:bodyPr/>
          <a:lstStyle/>
          <a:p>
            <a:pPr lvl="0"/>
            <a:r>
              <a:rPr lang="fr-CA" dirty="0"/>
              <a:t>Elles sont nées ________________ Etats-Unis.   PLURAL</a:t>
            </a:r>
            <a:endParaRPr lang="en-CA" dirty="0"/>
          </a:p>
          <a:p>
            <a:pPr lvl="0"/>
            <a:r>
              <a:rPr lang="fr-CA" dirty="0"/>
              <a:t>Elles sont nées</a:t>
            </a:r>
            <a:r>
              <a:rPr lang="fr-CA" sz="4400" dirty="0">
                <a:solidFill>
                  <a:srgbClr val="FF0000">
                    <a:alpha val="70000"/>
                  </a:srgbClr>
                </a:solidFill>
              </a:rPr>
              <a:t> </a:t>
            </a:r>
            <a:r>
              <a:rPr lang="fr-CA" sz="4400" b="1" u="sng" dirty="0">
                <a:solidFill>
                  <a:srgbClr val="FF0000">
                    <a:alpha val="70000"/>
                  </a:srgbClr>
                </a:solidFill>
              </a:rPr>
              <a:t>aux</a:t>
            </a:r>
            <a:r>
              <a:rPr lang="fr-CA" sz="4400" dirty="0">
                <a:solidFill>
                  <a:srgbClr val="FF0000">
                    <a:alpha val="70000"/>
                  </a:srgbClr>
                </a:solidFill>
              </a:rPr>
              <a:t> </a:t>
            </a:r>
            <a:r>
              <a:rPr lang="fr-CA" dirty="0"/>
              <a:t>Etats-Unis.   PLURAL</a:t>
            </a:r>
            <a:endParaRPr lang="en-CA" dirty="0"/>
          </a:p>
          <a:p>
            <a:endParaRPr lang="en-US" dirty="0"/>
          </a:p>
        </p:txBody>
      </p:sp>
    </p:spTree>
    <p:extLst>
      <p:ext uri="{BB962C8B-B14F-4D97-AF65-F5344CB8AC3E}">
        <p14:creationId xmlns:p14="http://schemas.microsoft.com/office/powerpoint/2010/main" val="46549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17E7-3FA1-243A-5979-71CE962D7E81}"/>
              </a:ext>
            </a:extLst>
          </p:cNvPr>
          <p:cNvSpPr>
            <a:spLocks noGrp="1"/>
          </p:cNvSpPr>
          <p:nvPr>
            <p:ph type="title"/>
          </p:nvPr>
        </p:nvSpPr>
        <p:spPr/>
        <p:txBody>
          <a:bodyPr/>
          <a:lstStyle/>
          <a:p>
            <a:r>
              <a:rPr lang="fr-CA" dirty="0"/>
              <a:t>SECTION A – COUNTRIES (LES PAYS)</a:t>
            </a:r>
            <a:endParaRPr lang="en-CA" dirty="0"/>
          </a:p>
        </p:txBody>
      </p:sp>
      <p:sp>
        <p:nvSpPr>
          <p:cNvPr id="3" name="Content Placeholder 2">
            <a:extLst>
              <a:ext uri="{FF2B5EF4-FFF2-40B4-BE49-F238E27FC236}">
                <a16:creationId xmlns:a16="http://schemas.microsoft.com/office/drawing/2014/main" id="{3A7495C7-6A7C-8F1B-6331-95453EE01439}"/>
              </a:ext>
            </a:extLst>
          </p:cNvPr>
          <p:cNvSpPr>
            <a:spLocks noGrp="1"/>
          </p:cNvSpPr>
          <p:nvPr>
            <p:ph idx="1"/>
          </p:nvPr>
        </p:nvSpPr>
        <p:spPr/>
        <p:txBody>
          <a:bodyPr/>
          <a:lstStyle/>
          <a:p>
            <a:pPr lvl="0"/>
            <a:r>
              <a:rPr lang="fr-CA" dirty="0" err="1"/>
              <a:t>Iels</a:t>
            </a:r>
            <a:r>
              <a:rPr lang="fr-CA" dirty="0"/>
              <a:t> sont nés _________ Madagascar.   ISLAND EXCEPTION</a:t>
            </a:r>
            <a:endParaRPr lang="en-CA" dirty="0"/>
          </a:p>
          <a:p>
            <a:pPr lvl="0"/>
            <a:r>
              <a:rPr lang="fr-CA" dirty="0" err="1"/>
              <a:t>Iels</a:t>
            </a:r>
            <a:r>
              <a:rPr lang="fr-CA" dirty="0"/>
              <a:t> sont nés </a:t>
            </a:r>
            <a:r>
              <a:rPr lang="fr-CA" sz="4400" b="1" u="sng" dirty="0">
                <a:solidFill>
                  <a:srgbClr val="FF0000">
                    <a:alpha val="70000"/>
                  </a:srgbClr>
                </a:solidFill>
              </a:rPr>
              <a:t>à</a:t>
            </a:r>
            <a:r>
              <a:rPr lang="fr-CA" sz="4400" dirty="0">
                <a:solidFill>
                  <a:srgbClr val="FF0000">
                    <a:alpha val="70000"/>
                  </a:srgbClr>
                </a:solidFill>
              </a:rPr>
              <a:t> </a:t>
            </a:r>
            <a:r>
              <a:rPr lang="fr-CA" dirty="0"/>
              <a:t>Madagascar.   ISLAND EXCEPTION</a:t>
            </a:r>
            <a:endParaRPr lang="en-CA" dirty="0"/>
          </a:p>
          <a:p>
            <a:endParaRPr lang="en-US" dirty="0"/>
          </a:p>
        </p:txBody>
      </p:sp>
    </p:spTree>
    <p:extLst>
      <p:ext uri="{BB962C8B-B14F-4D97-AF65-F5344CB8AC3E}">
        <p14:creationId xmlns:p14="http://schemas.microsoft.com/office/powerpoint/2010/main" val="234620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17E7-3FA1-243A-5979-71CE962D7E81}"/>
              </a:ext>
            </a:extLst>
          </p:cNvPr>
          <p:cNvSpPr>
            <a:spLocks noGrp="1"/>
          </p:cNvSpPr>
          <p:nvPr>
            <p:ph type="title"/>
          </p:nvPr>
        </p:nvSpPr>
        <p:spPr>
          <a:xfrm>
            <a:off x="433388" y="385762"/>
            <a:ext cx="10668000" cy="1524000"/>
          </a:xfrm>
        </p:spPr>
        <p:txBody>
          <a:bodyPr/>
          <a:lstStyle/>
          <a:p>
            <a:r>
              <a:rPr lang="fr-CA" dirty="0"/>
              <a:t>SECTION A – COUNTRIES (LES PAYS)</a:t>
            </a:r>
            <a:endParaRPr lang="en-CA" dirty="0"/>
          </a:p>
        </p:txBody>
      </p:sp>
      <p:graphicFrame>
        <p:nvGraphicFramePr>
          <p:cNvPr id="4" name="Table 3">
            <a:extLst>
              <a:ext uri="{FF2B5EF4-FFF2-40B4-BE49-F238E27FC236}">
                <a16:creationId xmlns:a16="http://schemas.microsoft.com/office/drawing/2014/main" id="{66A8D82B-E2F4-6F36-C6CE-7B4A007683EC}"/>
              </a:ext>
            </a:extLst>
          </p:cNvPr>
          <p:cNvGraphicFramePr>
            <a:graphicFrameLocks noGrp="1"/>
          </p:cNvGraphicFramePr>
          <p:nvPr>
            <p:extLst>
              <p:ext uri="{D42A27DB-BD31-4B8C-83A1-F6EECF244321}">
                <p14:modId xmlns:p14="http://schemas.microsoft.com/office/powerpoint/2010/main" val="3935946200"/>
              </p:ext>
            </p:extLst>
          </p:nvPr>
        </p:nvGraphicFramePr>
        <p:xfrm>
          <a:off x="571499" y="1785938"/>
          <a:ext cx="11187113" cy="4856608"/>
        </p:xfrm>
        <a:graphic>
          <a:graphicData uri="http://schemas.openxmlformats.org/drawingml/2006/table">
            <a:tbl>
              <a:tblPr firstRow="1" firstCol="1" bandRow="1">
                <a:tableStyleId>{5C22544A-7EE6-4342-B048-85BDC9FD1C3A}</a:tableStyleId>
              </a:tblPr>
              <a:tblGrid>
                <a:gridCol w="2538936">
                  <a:extLst>
                    <a:ext uri="{9D8B030D-6E8A-4147-A177-3AD203B41FA5}">
                      <a16:colId xmlns:a16="http://schemas.microsoft.com/office/drawing/2014/main" val="101816120"/>
                    </a:ext>
                  </a:extLst>
                </a:gridCol>
                <a:gridCol w="2373822">
                  <a:extLst>
                    <a:ext uri="{9D8B030D-6E8A-4147-A177-3AD203B41FA5}">
                      <a16:colId xmlns:a16="http://schemas.microsoft.com/office/drawing/2014/main" val="3274669566"/>
                    </a:ext>
                  </a:extLst>
                </a:gridCol>
                <a:gridCol w="6274355">
                  <a:extLst>
                    <a:ext uri="{9D8B030D-6E8A-4147-A177-3AD203B41FA5}">
                      <a16:colId xmlns:a16="http://schemas.microsoft.com/office/drawing/2014/main" val="539005430"/>
                    </a:ext>
                  </a:extLst>
                </a:gridCol>
              </a:tblGrid>
              <a:tr h="781050">
                <a:tc>
                  <a:txBody>
                    <a:bodyPr/>
                    <a:lstStyle/>
                    <a:p>
                      <a:pPr>
                        <a:lnSpc>
                          <a:spcPct val="150000"/>
                        </a:lnSpc>
                      </a:pPr>
                      <a:r>
                        <a:rPr lang="fr-CA" sz="2000">
                          <a:effectLst/>
                        </a:rPr>
                        <a:t>Country (English)</a:t>
                      </a:r>
                      <a:endParaRPr lang="en-CA"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a:effectLst/>
                        </a:rPr>
                        <a:t>Country (French)</a:t>
                      </a:r>
                      <a:endParaRPr lang="en-CA"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a:effectLst/>
                        </a:rPr>
                        <a:t>« Je suis née… » sentence </a:t>
                      </a:r>
                      <a:endParaRPr lang="en-CA"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699035502"/>
                  </a:ext>
                </a:extLst>
              </a:tr>
              <a:tr h="781050">
                <a:tc>
                  <a:txBody>
                    <a:bodyPr/>
                    <a:lstStyle/>
                    <a:p>
                      <a:pPr>
                        <a:lnSpc>
                          <a:spcPct val="150000"/>
                        </a:lnSpc>
                      </a:pPr>
                      <a:r>
                        <a:rPr lang="fr-CA" sz="2000" dirty="0">
                          <a:effectLst/>
                        </a:rPr>
                        <a:t> Germany</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 l’Allemagne (f)</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Je suis né en Allemagne. </a:t>
                      </a:r>
                      <a:endParaRPr lang="en-CA" sz="2000" dirty="0">
                        <a:effectLst/>
                      </a:endParaRPr>
                    </a:p>
                    <a:p>
                      <a:pPr>
                        <a:lnSpc>
                          <a:spcPct val="150000"/>
                        </a:lnSpc>
                      </a:pPr>
                      <a:r>
                        <a:rPr lang="fr-CA" sz="2000" dirty="0">
                          <a:effectLst/>
                        </a:rPr>
                        <a:t> </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755331712"/>
                  </a:ext>
                </a:extLst>
              </a:tr>
              <a:tr h="781050">
                <a:tc>
                  <a:txBody>
                    <a:bodyPr/>
                    <a:lstStyle/>
                    <a:p>
                      <a:pPr>
                        <a:lnSpc>
                          <a:spcPct val="150000"/>
                        </a:lnSpc>
                      </a:pPr>
                      <a:r>
                        <a:rPr lang="fr-CA" sz="2000" dirty="0">
                          <a:effectLst/>
                        </a:rPr>
                        <a:t> </a:t>
                      </a:r>
                      <a:r>
                        <a:rPr lang="fr-CA" sz="2000" dirty="0" err="1">
                          <a:effectLst/>
                        </a:rPr>
                        <a:t>England</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L’Angleterre (f)</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en-CA" sz="2000" dirty="0">
                          <a:effectLst/>
                        </a:rPr>
                        <a:t>Je suis née </a:t>
                      </a:r>
                      <a:r>
                        <a:rPr lang="en-CA" sz="2000" dirty="0" err="1">
                          <a:effectLst/>
                        </a:rPr>
                        <a:t>en</a:t>
                      </a:r>
                      <a:r>
                        <a:rPr lang="en-CA" sz="2000" dirty="0">
                          <a:effectLst/>
                        </a:rPr>
                        <a:t> </a:t>
                      </a:r>
                      <a:r>
                        <a:rPr lang="en-CA" sz="2000" dirty="0" err="1">
                          <a:effectLst/>
                        </a:rPr>
                        <a:t>Angleterre</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889364612"/>
                  </a:ext>
                </a:extLst>
              </a:tr>
              <a:tr h="781050">
                <a:tc>
                  <a:txBody>
                    <a:bodyPr/>
                    <a:lstStyle/>
                    <a:p>
                      <a:pPr>
                        <a:lnSpc>
                          <a:spcPct val="150000"/>
                        </a:lnSpc>
                      </a:pPr>
                      <a:r>
                        <a:rPr lang="fr-CA" sz="2000" dirty="0">
                          <a:effectLst/>
                        </a:rPr>
                        <a:t> Japan</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 le Japon</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en-CA" sz="2000" dirty="0">
                          <a:effectLst/>
                        </a:rPr>
                        <a:t>Je suis né au </a:t>
                      </a:r>
                      <a:r>
                        <a:rPr lang="en-CA" sz="2000" dirty="0" err="1">
                          <a:effectLst/>
                        </a:rPr>
                        <a:t>Japon</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616029345"/>
                  </a:ext>
                </a:extLst>
              </a:tr>
              <a:tr h="781050">
                <a:tc>
                  <a:txBody>
                    <a:bodyPr/>
                    <a:lstStyle/>
                    <a:p>
                      <a:pPr>
                        <a:lnSpc>
                          <a:spcPct val="150000"/>
                        </a:lnSpc>
                      </a:pPr>
                      <a:r>
                        <a:rPr lang="fr-CA" sz="2000" dirty="0">
                          <a:effectLst/>
                        </a:rPr>
                        <a:t> </a:t>
                      </a:r>
                      <a:r>
                        <a:rPr lang="fr-CA" sz="2000" dirty="0" err="1">
                          <a:effectLst/>
                        </a:rPr>
                        <a:t>Russia</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 la Russie</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en-CA" sz="2000" dirty="0">
                          <a:effectLst/>
                        </a:rPr>
                        <a:t>Je suis née au </a:t>
                      </a:r>
                      <a:r>
                        <a:rPr lang="en-CA" sz="2000" dirty="0" err="1">
                          <a:effectLst/>
                        </a:rPr>
                        <a:t>Russie</a:t>
                      </a:r>
                      <a:r>
                        <a:rPr lang="en-CA" sz="2000" dirty="0">
                          <a:effectLst/>
                        </a:rPr>
                        <a:t>.</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662039201"/>
                  </a:ext>
                </a:extLst>
              </a:tr>
              <a:tr h="781050">
                <a:tc>
                  <a:txBody>
                    <a:bodyPr/>
                    <a:lstStyle/>
                    <a:p>
                      <a:pPr>
                        <a:lnSpc>
                          <a:spcPct val="150000"/>
                        </a:lnSpc>
                      </a:pPr>
                      <a:r>
                        <a:rPr lang="fr-CA" sz="2000">
                          <a:effectLst/>
                        </a:rPr>
                        <a:t> </a:t>
                      </a:r>
                      <a:endParaRPr lang="en-CA"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a:effectLst/>
                        </a:rPr>
                        <a:t> </a:t>
                      </a:r>
                      <a:endParaRPr lang="en-CA"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50000"/>
                        </a:lnSpc>
                      </a:pPr>
                      <a:r>
                        <a:rPr lang="fr-CA" sz="2000" dirty="0">
                          <a:effectLst/>
                        </a:rPr>
                        <a:t> </a:t>
                      </a:r>
                      <a:endParaRPr lang="en-CA" sz="2000" dirty="0">
                        <a:effectLst/>
                      </a:endParaRPr>
                    </a:p>
                    <a:p>
                      <a:pPr>
                        <a:lnSpc>
                          <a:spcPct val="150000"/>
                        </a:lnSpc>
                      </a:pPr>
                      <a:r>
                        <a:rPr lang="fr-CA" sz="2000" dirty="0">
                          <a:effectLst/>
                        </a:rPr>
                        <a:t> </a:t>
                      </a:r>
                      <a:endParaRPr lang="en-CA"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539231696"/>
                  </a:ext>
                </a:extLst>
              </a:tr>
            </a:tbl>
          </a:graphicData>
        </a:graphic>
      </p:graphicFrame>
    </p:spTree>
    <p:extLst>
      <p:ext uri="{BB962C8B-B14F-4D97-AF65-F5344CB8AC3E}">
        <p14:creationId xmlns:p14="http://schemas.microsoft.com/office/powerpoint/2010/main" val="145578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British Columbia</a:t>
            </a:r>
          </a:p>
          <a:p>
            <a:r>
              <a:rPr lang="en-US" dirty="0"/>
              <a:t>La </a:t>
            </a:r>
            <a:r>
              <a:rPr lang="en-US" dirty="0" err="1"/>
              <a:t>Colombie-Britannique</a:t>
            </a:r>
            <a:endParaRPr lang="en-US" dirty="0"/>
          </a:p>
          <a:p>
            <a:r>
              <a:rPr lang="en-US" dirty="0" err="1"/>
              <a:t>en</a:t>
            </a:r>
            <a:endParaRPr lang="en-US" dirty="0"/>
          </a:p>
        </p:txBody>
      </p:sp>
    </p:spTree>
    <p:extLst>
      <p:ext uri="{BB962C8B-B14F-4D97-AF65-F5344CB8AC3E}">
        <p14:creationId xmlns:p14="http://schemas.microsoft.com/office/powerpoint/2010/main" val="387974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E396-38E3-E538-1B48-D4C654D26926}"/>
              </a:ext>
            </a:extLst>
          </p:cNvPr>
          <p:cNvSpPr>
            <a:spLocks noGrp="1"/>
          </p:cNvSpPr>
          <p:nvPr>
            <p:ph type="title"/>
          </p:nvPr>
        </p:nvSpPr>
        <p:spPr/>
        <p:txBody>
          <a:bodyPr/>
          <a:lstStyle/>
          <a:p>
            <a:r>
              <a:rPr lang="fr-CA" dirty="0"/>
              <a:t>SECTION B – PROVINCES/ TERRITORIES  (PROVINCES/ TERRITOIRES)</a:t>
            </a:r>
            <a:endParaRPr lang="en-CA" dirty="0"/>
          </a:p>
        </p:txBody>
      </p:sp>
      <p:sp>
        <p:nvSpPr>
          <p:cNvPr id="3" name="Content Placeholder 2">
            <a:extLst>
              <a:ext uri="{FF2B5EF4-FFF2-40B4-BE49-F238E27FC236}">
                <a16:creationId xmlns:a16="http://schemas.microsoft.com/office/drawing/2014/main" id="{26942211-A8CD-7579-C848-029D811A99BE}"/>
              </a:ext>
            </a:extLst>
          </p:cNvPr>
          <p:cNvSpPr>
            <a:spLocks noGrp="1"/>
          </p:cNvSpPr>
          <p:nvPr>
            <p:ph idx="1"/>
          </p:nvPr>
        </p:nvSpPr>
        <p:spPr/>
        <p:txBody>
          <a:bodyPr/>
          <a:lstStyle/>
          <a:p>
            <a:r>
              <a:rPr lang="en-US" dirty="0"/>
              <a:t>Alberta</a:t>
            </a:r>
          </a:p>
          <a:p>
            <a:r>
              <a:rPr lang="en-US" dirty="0" err="1"/>
              <a:t>L’Alberta</a:t>
            </a:r>
            <a:r>
              <a:rPr lang="en-US" dirty="0"/>
              <a:t> (f)</a:t>
            </a:r>
          </a:p>
          <a:p>
            <a:r>
              <a:rPr lang="en-US" dirty="0" err="1"/>
              <a:t>en</a:t>
            </a:r>
            <a:endParaRPr lang="en-US" dirty="0"/>
          </a:p>
        </p:txBody>
      </p:sp>
    </p:spTree>
    <p:extLst>
      <p:ext uri="{BB962C8B-B14F-4D97-AF65-F5344CB8AC3E}">
        <p14:creationId xmlns:p14="http://schemas.microsoft.com/office/powerpoint/2010/main" val="293316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bble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173</TotalTime>
  <Words>631</Words>
  <Application>Microsoft Macintosh PowerPoint</Application>
  <PresentationFormat>Widescreen</PresentationFormat>
  <Paragraphs>107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Next LT Pro</vt:lpstr>
      <vt:lpstr>Avenir Next LT Pro Light</vt:lpstr>
      <vt:lpstr>Calibri</vt:lpstr>
      <vt:lpstr>Sitka Subheading</vt:lpstr>
      <vt:lpstr>PebbleVTI</vt:lpstr>
      <vt:lpstr>“Au” Canada</vt:lpstr>
      <vt:lpstr>SECTION A – COUNTRIES (LES PAYS)</vt:lpstr>
      <vt:lpstr>SECTION A – COUNTRIES (LES PAYS)</vt:lpstr>
      <vt:lpstr>SECTION A – COUNTRIES (LES PAYS)</vt:lpstr>
      <vt:lpstr>SECTION A – COUNTRIES (LES PAYS)</vt:lpstr>
      <vt:lpstr>SECTION A – COUNTRIES (LES PAYS)</vt:lpstr>
      <vt:lpstr>SECTION A – COUNTRIES (LES PAYS)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B – PROVINCES/ TERRITORIES  (PROVINCES/ TERRITOIRES)</vt:lpstr>
      <vt:lpstr>SECTION C - MAP </vt:lpstr>
      <vt:lpstr>SECTION D – THE VERB "NAÎTRE” </vt:lpstr>
      <vt:lpstr>SECTION D – THE VERB "NAÎTRE”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 Canada</dc:title>
  <dc:creator>Kathleen McDade</dc:creator>
  <cp:lastModifiedBy>Kathleen McDade</cp:lastModifiedBy>
  <cp:revision>6</cp:revision>
  <dcterms:created xsi:type="dcterms:W3CDTF">2022-09-14T18:34:32Z</dcterms:created>
  <dcterms:modified xsi:type="dcterms:W3CDTF">2022-09-14T21:27:42Z</dcterms:modified>
</cp:coreProperties>
</file>