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5" r:id="rId3"/>
    <p:sldId id="273" r:id="rId4"/>
    <p:sldId id="296" r:id="rId5"/>
    <p:sldId id="282" r:id="rId6"/>
    <p:sldId id="301" r:id="rId7"/>
    <p:sldId id="297" r:id="rId8"/>
    <p:sldId id="277" r:id="rId9"/>
    <p:sldId id="298" r:id="rId10"/>
    <p:sldId id="276" r:id="rId11"/>
    <p:sldId id="278" r:id="rId12"/>
    <p:sldId id="279" r:id="rId13"/>
    <p:sldId id="262" r:id="rId14"/>
    <p:sldId id="280" r:id="rId15"/>
    <p:sldId id="267" r:id="rId16"/>
    <p:sldId id="269" r:id="rId17"/>
    <p:sldId id="257" r:id="rId18"/>
    <p:sldId id="283" r:id="rId19"/>
    <p:sldId id="299" r:id="rId20"/>
    <p:sldId id="270" r:id="rId21"/>
    <p:sldId id="281" r:id="rId22"/>
    <p:sldId id="285" r:id="rId23"/>
    <p:sldId id="290" r:id="rId24"/>
    <p:sldId id="287" r:id="rId25"/>
    <p:sldId id="289" r:id="rId26"/>
    <p:sldId id="291" r:id="rId27"/>
    <p:sldId id="292" r:id="rId28"/>
    <p:sldId id="293" r:id="rId29"/>
    <p:sldId id="300" r:id="rId30"/>
    <p:sldId id="294" r:id="rId31"/>
    <p:sldId id="29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986"/>
    <p:restoredTop sz="92987"/>
  </p:normalViewPr>
  <p:slideViewPr>
    <p:cSldViewPr snapToGrid="0" snapToObjects="1">
      <p:cViewPr varScale="1">
        <p:scale>
          <a:sx n="63" d="100"/>
          <a:sy n="63" d="100"/>
        </p:scale>
        <p:origin x="176" y="1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CA"/>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D70238B-6001-5D4B-A69B-3B490458DDE3}" type="datetimeFigureOut">
              <a:rPr lang="en-US" smtClean="0"/>
              <a:t>1/16/23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36F925D-C386-8F46-86A7-C257B7335EF4}"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8111751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1D70238B-6001-5D4B-A69B-3B490458DDE3}"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F925D-C386-8F46-86A7-C257B7335EF4}" type="slidenum">
              <a:rPr lang="en-US" smtClean="0"/>
              <a:t>‹#›</a:t>
            </a:fld>
            <a:endParaRPr lang="en-US"/>
          </a:p>
        </p:txBody>
      </p:sp>
    </p:spTree>
    <p:extLst>
      <p:ext uri="{BB962C8B-B14F-4D97-AF65-F5344CB8AC3E}">
        <p14:creationId xmlns:p14="http://schemas.microsoft.com/office/powerpoint/2010/main" val="164284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1D70238B-6001-5D4B-A69B-3B490458DDE3}"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F925D-C386-8F46-86A7-C257B7335EF4}" type="slidenum">
              <a:rPr lang="en-US" smtClean="0"/>
              <a:t>‹#›</a:t>
            </a:fld>
            <a:endParaRPr lang="en-US"/>
          </a:p>
        </p:txBody>
      </p:sp>
    </p:spTree>
    <p:extLst>
      <p:ext uri="{BB962C8B-B14F-4D97-AF65-F5344CB8AC3E}">
        <p14:creationId xmlns:p14="http://schemas.microsoft.com/office/powerpoint/2010/main" val="104174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1D70238B-6001-5D4B-A69B-3B490458DDE3}"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F925D-C386-8F46-86A7-C257B7335EF4}" type="slidenum">
              <a:rPr lang="en-US" smtClean="0"/>
              <a:t>‹#›</a:t>
            </a:fld>
            <a:endParaRPr lang="en-US"/>
          </a:p>
        </p:txBody>
      </p:sp>
    </p:spTree>
    <p:extLst>
      <p:ext uri="{BB962C8B-B14F-4D97-AF65-F5344CB8AC3E}">
        <p14:creationId xmlns:p14="http://schemas.microsoft.com/office/powerpoint/2010/main" val="1193933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CA"/>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D70238B-6001-5D4B-A69B-3B490458DDE3}" type="datetimeFigureOut">
              <a:rPr lang="en-US" smtClean="0"/>
              <a:t>1/16/23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36F925D-C386-8F46-86A7-C257B7335EF4}"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453216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CA"/>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Date Placeholder 4"/>
          <p:cNvSpPr>
            <a:spLocks noGrp="1"/>
          </p:cNvSpPr>
          <p:nvPr>
            <p:ph type="dt" sz="half" idx="10"/>
          </p:nvPr>
        </p:nvSpPr>
        <p:spPr/>
        <p:txBody>
          <a:bodyPr/>
          <a:lstStyle/>
          <a:p>
            <a:fld id="{1D70238B-6001-5D4B-A69B-3B490458DDE3}" type="datetimeFigureOut">
              <a:rPr lang="en-US" smtClean="0"/>
              <a:t>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F925D-C386-8F46-86A7-C257B7335EF4}" type="slidenum">
              <a:rPr lang="en-US" smtClean="0"/>
              <a:t>‹#›</a:t>
            </a:fld>
            <a:endParaRPr lang="en-US"/>
          </a:p>
        </p:txBody>
      </p:sp>
    </p:spTree>
    <p:extLst>
      <p:ext uri="{BB962C8B-B14F-4D97-AF65-F5344CB8AC3E}">
        <p14:creationId xmlns:p14="http://schemas.microsoft.com/office/powerpoint/2010/main" val="132061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CA"/>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7" name="Date Placeholder 6"/>
          <p:cNvSpPr>
            <a:spLocks noGrp="1"/>
          </p:cNvSpPr>
          <p:nvPr>
            <p:ph type="dt" sz="half" idx="10"/>
          </p:nvPr>
        </p:nvSpPr>
        <p:spPr/>
        <p:txBody>
          <a:bodyPr/>
          <a:lstStyle/>
          <a:p>
            <a:fld id="{1D70238B-6001-5D4B-A69B-3B490458DDE3}" type="datetimeFigureOut">
              <a:rPr lang="en-US" smtClean="0"/>
              <a:t>1/16/23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F925D-C386-8F46-86A7-C257B7335EF4}" type="slidenum">
              <a:rPr lang="en-US" smtClean="0"/>
              <a:t>‹#›</a:t>
            </a:fld>
            <a:endParaRPr lang="en-US"/>
          </a:p>
        </p:txBody>
      </p:sp>
    </p:spTree>
    <p:extLst>
      <p:ext uri="{BB962C8B-B14F-4D97-AF65-F5344CB8AC3E}">
        <p14:creationId xmlns:p14="http://schemas.microsoft.com/office/powerpoint/2010/main" val="126802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Date Placeholder 2"/>
          <p:cNvSpPr>
            <a:spLocks noGrp="1"/>
          </p:cNvSpPr>
          <p:nvPr>
            <p:ph type="dt" sz="half" idx="10"/>
          </p:nvPr>
        </p:nvSpPr>
        <p:spPr/>
        <p:txBody>
          <a:bodyPr/>
          <a:lstStyle/>
          <a:p>
            <a:fld id="{1D70238B-6001-5D4B-A69B-3B490458DDE3}" type="datetimeFigureOut">
              <a:rPr lang="en-US" smtClean="0"/>
              <a:t>1/16/23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F925D-C386-8F46-86A7-C257B7335EF4}" type="slidenum">
              <a:rPr lang="en-US" smtClean="0"/>
              <a:t>‹#›</a:t>
            </a:fld>
            <a:endParaRPr lang="en-US"/>
          </a:p>
        </p:txBody>
      </p:sp>
    </p:spTree>
    <p:extLst>
      <p:ext uri="{BB962C8B-B14F-4D97-AF65-F5344CB8AC3E}">
        <p14:creationId xmlns:p14="http://schemas.microsoft.com/office/powerpoint/2010/main" val="22579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0238B-6001-5D4B-A69B-3B490458DDE3}" type="datetimeFigureOut">
              <a:rPr lang="en-US" smtClean="0"/>
              <a:t>1/16/23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6F925D-C386-8F46-86A7-C257B7335EF4}" type="slidenum">
              <a:rPr lang="en-US" smtClean="0"/>
              <a:t>‹#›</a:t>
            </a:fld>
            <a:endParaRPr lang="en-US"/>
          </a:p>
        </p:txBody>
      </p:sp>
    </p:spTree>
    <p:extLst>
      <p:ext uri="{BB962C8B-B14F-4D97-AF65-F5344CB8AC3E}">
        <p14:creationId xmlns:p14="http://schemas.microsoft.com/office/powerpoint/2010/main" val="152917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CA"/>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D70238B-6001-5D4B-A69B-3B490458DDE3}" type="datetimeFigureOut">
              <a:rPr lang="en-US" smtClean="0"/>
              <a:t>1/16/23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36F925D-C386-8F46-86A7-C257B7335EF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653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CA"/>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D70238B-6001-5D4B-A69B-3B490458DDE3}" type="datetimeFigureOut">
              <a:rPr lang="en-US" smtClean="0"/>
              <a:t>1/16/23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36F925D-C386-8F46-86A7-C257B7335EF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629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CA"/>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D70238B-6001-5D4B-A69B-3B490458DDE3}" type="datetimeFigureOut">
              <a:rPr lang="en-US" smtClean="0"/>
              <a:t>1/16/23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36F925D-C386-8F46-86A7-C257B7335EF4}"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7678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image" Target="../media/image13.tiff"/><Relationship Id="rId7" Type="http://schemas.openxmlformats.org/officeDocument/2006/relationships/image" Target="../media/image17.tiff"/><Relationship Id="rId2" Type="http://schemas.openxmlformats.org/officeDocument/2006/relationships/image" Target="../media/image12.tiff"/><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 Id="rId9" Type="http://schemas.openxmlformats.org/officeDocument/2006/relationships/image" Target="../media/image19.tiff"/></Relationships>
</file>

<file path=ppt/slides/_rels/slide16.xml.rels><?xml version="1.0" encoding="UTF-8" standalone="yes"?>
<Relationships xmlns="http://schemas.openxmlformats.org/package/2006/relationships"><Relationship Id="rId3" Type="http://schemas.openxmlformats.org/officeDocument/2006/relationships/hyperlink" Target="mailto:kathleen.mcdade@yesnet.yk.ca" TargetMode="External"/><Relationship Id="rId2" Type="http://schemas.openxmlformats.org/officeDocument/2006/relationships/hyperlink" Target="http://mcdadepcss.weebly.com/" TargetMode="External"/><Relationship Id="rId1" Type="http://schemas.openxmlformats.org/officeDocument/2006/relationships/slideLayout" Target="../slideLayouts/slideLayout2.xml"/><Relationship Id="rId4" Type="http://schemas.openxmlformats.org/officeDocument/2006/relationships/image" Target="../media/image20.tiff"/></Relationships>
</file>

<file path=ppt/slides/_rels/slide1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2.xml"/><Relationship Id="rId4" Type="http://schemas.openxmlformats.org/officeDocument/2006/relationships/image" Target="../media/image25.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8.png"/><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858568">
            <a:off x="3066203" y="1042086"/>
            <a:ext cx="9532240" cy="1323439"/>
          </a:xfrm>
          <a:prstGeom prst="rect">
            <a:avLst/>
          </a:prstGeom>
          <a:noFill/>
        </p:spPr>
        <p:txBody>
          <a:bodyPr wrap="square" lIns="91440" tIns="45720" rIns="91440" bIns="45720">
            <a:spAutoFit/>
          </a:bodyPr>
          <a:lstStyle/>
          <a:p>
            <a:pPr algn="ctr"/>
            <a:r>
              <a:rPr lang="en-CA"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merican Typewriter" charset="0"/>
                <a:ea typeface="American Typewriter" charset="0"/>
                <a:cs typeface="American Typewriter" charset="0"/>
              </a:rPr>
              <a:t>Welcome!</a:t>
            </a:r>
            <a:endParaRPr lang="en-CA" sz="8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merican Typewriter" charset="0"/>
              <a:ea typeface="American Typewriter" charset="0"/>
              <a:cs typeface="American Typewriter" charset="0"/>
            </a:endParaRPr>
          </a:p>
        </p:txBody>
      </p:sp>
      <p:sp>
        <p:nvSpPr>
          <p:cNvPr id="5" name="Rectangle 4"/>
          <p:cNvSpPr/>
          <p:nvPr/>
        </p:nvSpPr>
        <p:spPr>
          <a:xfrm>
            <a:off x="426720" y="306938"/>
            <a:ext cx="5384800" cy="1323439"/>
          </a:xfrm>
          <a:prstGeom prst="rect">
            <a:avLst/>
          </a:prstGeom>
          <a:solidFill>
            <a:srgbClr val="7030A0"/>
          </a:solidFill>
        </p:spPr>
        <p:txBody>
          <a:bodyPr wrap="square" lIns="91440" tIns="45720" rIns="91440" bIns="45720">
            <a:spAutoFit/>
          </a:bodyPr>
          <a:lstStyle/>
          <a:p>
            <a:pPr algn="ctr"/>
            <a:r>
              <a:rPr lang="en-CA" sz="8000" b="1" dirty="0" err="1">
                <a:ln w="22225">
                  <a:solidFill>
                    <a:schemeClr val="accent2"/>
                  </a:solidFill>
                  <a:prstDash val="solid"/>
                </a:ln>
                <a:solidFill>
                  <a:schemeClr val="accent2">
                    <a:lumMod val="40000"/>
                    <a:lumOff val="60000"/>
                  </a:schemeClr>
                </a:solidFill>
                <a:latin typeface="Bauhaus 93" charset="0"/>
                <a:ea typeface="Bauhaus 93" charset="0"/>
                <a:cs typeface="Bauhaus 93" charset="0"/>
              </a:rPr>
              <a:t>Bienvenue</a:t>
            </a:r>
            <a:r>
              <a:rPr lang="en-CA" sz="8000" b="1" dirty="0">
                <a:ln w="22225">
                  <a:solidFill>
                    <a:schemeClr val="accent2"/>
                  </a:solidFill>
                  <a:prstDash val="solid"/>
                </a:ln>
                <a:solidFill>
                  <a:schemeClr val="accent2">
                    <a:lumMod val="40000"/>
                    <a:lumOff val="60000"/>
                  </a:schemeClr>
                </a:solidFill>
                <a:latin typeface="Bauhaus 93" charset="0"/>
                <a:ea typeface="Bauhaus 93" charset="0"/>
                <a:cs typeface="Bauhaus 93" charset="0"/>
              </a:rPr>
              <a:t>!</a:t>
            </a:r>
            <a:endParaRPr lang="en-CA"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charset="0"/>
              <a:ea typeface="Bauhaus 93" charset="0"/>
              <a:cs typeface="Bauhaus 93" charset="0"/>
            </a:endParaRPr>
          </a:p>
        </p:txBody>
      </p:sp>
      <p:sp>
        <p:nvSpPr>
          <p:cNvPr id="6" name="Rectangle 5"/>
          <p:cNvSpPr/>
          <p:nvPr/>
        </p:nvSpPr>
        <p:spPr>
          <a:xfrm>
            <a:off x="-582592" y="4208315"/>
            <a:ext cx="8024953" cy="1631216"/>
          </a:xfrm>
          <a:prstGeom prst="rect">
            <a:avLst/>
          </a:prstGeom>
          <a:noFill/>
        </p:spPr>
        <p:txBody>
          <a:bodyPr wrap="none" lIns="91440" tIns="45720" rIns="91440" bIns="45720">
            <a:spAutoFit/>
            <a:scene3d>
              <a:camera prst="perspectiveContrastingRightFacing"/>
              <a:lightRig rig="threePt" dir="t"/>
            </a:scene3d>
          </a:bodyPr>
          <a:lstStyle/>
          <a:p>
            <a:pPr algn="ctr"/>
            <a:r>
              <a:rPr lang="en-CA" sz="10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egoe Print" charset="0"/>
                <a:ea typeface="Segoe Print" charset="0"/>
                <a:cs typeface="Segoe Print" charset="0"/>
              </a:rPr>
              <a:t>Tunngasugit</a:t>
            </a:r>
            <a:endParaRPr lang="en-CA" sz="10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egoe Print" charset="0"/>
              <a:ea typeface="Segoe Print" charset="0"/>
              <a:cs typeface="Segoe Print" charset="0"/>
            </a:endParaRPr>
          </a:p>
        </p:txBody>
      </p:sp>
      <p:sp>
        <p:nvSpPr>
          <p:cNvPr id="7" name="Rectangle 6"/>
          <p:cNvSpPr/>
          <p:nvPr/>
        </p:nvSpPr>
        <p:spPr>
          <a:xfrm>
            <a:off x="3595607" y="5404024"/>
            <a:ext cx="8260866" cy="1200329"/>
          </a:xfrm>
          <a:prstGeom prst="rect">
            <a:avLst/>
          </a:prstGeom>
          <a:noFill/>
        </p:spPr>
        <p:txBody>
          <a:bodyPr wrap="square" lIns="91440" tIns="45720" rIns="91440" bIns="45720">
            <a:spAutoFit/>
          </a:bodyPr>
          <a:lstStyle/>
          <a:p>
            <a:pPr algn="ctr"/>
            <a:r>
              <a:rPr lang="en-US" sz="7200" b="1" dirty="0" err="1">
                <a:ln w="9525">
                  <a:solidFill>
                    <a:schemeClr val="bg1"/>
                  </a:solidFill>
                  <a:prstDash val="solid"/>
                </a:ln>
                <a:effectLst>
                  <a:glow rad="228600">
                    <a:schemeClr val="accent5">
                      <a:satMod val="175000"/>
                      <a:alpha val="40000"/>
                    </a:schemeClr>
                  </a:glow>
                  <a:outerShdw blurRad="12700" dist="38100" dir="2700000" algn="tl" rotWithShape="0">
                    <a:schemeClr val="bg1">
                      <a:lumMod val="50000"/>
                    </a:schemeClr>
                  </a:outerShdw>
                </a:effectLst>
                <a:latin typeface="Phosphate Inline" charset="0"/>
                <a:ea typeface="Phosphate Inline" charset="0"/>
                <a:cs typeface="Phosphate Inline" charset="0"/>
              </a:rPr>
              <a:t>Shro</a:t>
            </a:r>
            <a:r>
              <a:rPr lang="en-US" sz="7200" b="1" dirty="0">
                <a:ln w="9525">
                  <a:solidFill>
                    <a:schemeClr val="bg1"/>
                  </a:solidFill>
                  <a:prstDash val="solid"/>
                </a:ln>
                <a:effectLst>
                  <a:glow rad="228600">
                    <a:schemeClr val="accent5">
                      <a:satMod val="175000"/>
                      <a:alpha val="40000"/>
                    </a:schemeClr>
                  </a:glow>
                  <a:outerShdw blurRad="12700" dist="38100" dir="2700000" algn="tl" rotWithShape="0">
                    <a:schemeClr val="bg1">
                      <a:lumMod val="50000"/>
                    </a:schemeClr>
                  </a:outerShdw>
                </a:effectLst>
                <a:latin typeface="Phosphate Inline" charset="0"/>
                <a:ea typeface="Phosphate Inline" charset="0"/>
                <a:cs typeface="Phosphate Inline" charset="0"/>
              </a:rPr>
              <a:t> </a:t>
            </a:r>
            <a:r>
              <a:rPr lang="en-US" sz="7200" b="1" dirty="0" err="1">
                <a:ln w="9525">
                  <a:solidFill>
                    <a:schemeClr val="bg1"/>
                  </a:solidFill>
                  <a:prstDash val="solid"/>
                </a:ln>
                <a:effectLst>
                  <a:glow rad="228600">
                    <a:schemeClr val="accent5">
                      <a:satMod val="175000"/>
                      <a:alpha val="40000"/>
                    </a:schemeClr>
                  </a:glow>
                  <a:outerShdw blurRad="12700" dist="38100" dir="2700000" algn="tl" rotWithShape="0">
                    <a:schemeClr val="bg1">
                      <a:lumMod val="50000"/>
                    </a:schemeClr>
                  </a:outerShdw>
                </a:effectLst>
                <a:latin typeface="Phosphate Inline" charset="0"/>
                <a:ea typeface="Phosphate Inline" charset="0"/>
                <a:cs typeface="Phosphate Inline" charset="0"/>
              </a:rPr>
              <a:t>Kwàthän</a:t>
            </a:r>
            <a:r>
              <a:rPr lang="en-US" sz="7200" b="1" dirty="0">
                <a:ln w="9525">
                  <a:solidFill>
                    <a:schemeClr val="bg1"/>
                  </a:solidFill>
                  <a:prstDash val="solid"/>
                </a:ln>
                <a:effectLst>
                  <a:glow rad="228600">
                    <a:schemeClr val="accent5">
                      <a:satMod val="175000"/>
                      <a:alpha val="40000"/>
                    </a:schemeClr>
                  </a:glow>
                  <a:outerShdw blurRad="12700" dist="38100" dir="2700000" algn="tl" rotWithShape="0">
                    <a:schemeClr val="bg1">
                      <a:lumMod val="50000"/>
                    </a:schemeClr>
                  </a:outerShdw>
                </a:effectLst>
                <a:latin typeface="Phosphate Inline" charset="0"/>
                <a:ea typeface="Phosphate Inline" charset="0"/>
                <a:cs typeface="Phosphate Inline" charset="0"/>
              </a:rPr>
              <a:t> Ni I</a:t>
            </a:r>
            <a:endParaRPr lang="en-CA" sz="7200" b="1" dirty="0">
              <a:ln w="9525">
                <a:solidFill>
                  <a:schemeClr val="bg1"/>
                </a:solidFill>
                <a:prstDash val="solid"/>
              </a:ln>
              <a:effectLst>
                <a:glow rad="228600">
                  <a:schemeClr val="accent5">
                    <a:satMod val="175000"/>
                    <a:alpha val="40000"/>
                  </a:schemeClr>
                </a:glow>
                <a:outerShdw blurRad="12700" dist="38100" dir="2700000" algn="tl" rotWithShape="0">
                  <a:schemeClr val="bg1">
                    <a:lumMod val="50000"/>
                  </a:schemeClr>
                </a:outerShdw>
              </a:effectLst>
              <a:latin typeface="Phosphate Inline" charset="0"/>
              <a:ea typeface="Phosphate Inline" charset="0"/>
              <a:cs typeface="Phosphate Inline" charset="0"/>
            </a:endParaRPr>
          </a:p>
        </p:txBody>
      </p:sp>
      <p:sp>
        <p:nvSpPr>
          <p:cNvPr id="8" name="Rectangle 7"/>
          <p:cNvSpPr/>
          <p:nvPr/>
        </p:nvSpPr>
        <p:spPr>
          <a:xfrm rot="20045073">
            <a:off x="5969539" y="2413237"/>
            <a:ext cx="5728916" cy="2041295"/>
          </a:xfrm>
          <a:prstGeom prst="rect">
            <a:avLst/>
          </a:prstGeom>
          <a:noFill/>
        </p:spPr>
        <p:txBody>
          <a:bodyPr wrap="none" lIns="91440" tIns="45720" rIns="91440" bIns="45720">
            <a:prstTxWarp prst="textDeflateBottom">
              <a:avLst/>
            </a:prstTxWarp>
            <a:spAutoFit/>
            <a:scene3d>
              <a:camera prst="orthographicFront"/>
              <a:lightRig rig="threePt" dir="t"/>
            </a:scene3d>
            <a:sp3d extrusionH="57150">
              <a:bevelT w="38100" h="38100" prst="relaxedInset"/>
            </a:sp3d>
          </a:bodyPr>
          <a:lstStyle/>
          <a:p>
            <a:pPr algn="ctr"/>
            <a:r>
              <a:rPr lang="en-CA" sz="54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badi MT Condensed Extra Bold" charset="0"/>
                <a:ea typeface="Abadi MT Condensed Extra Bold" charset="0"/>
                <a:cs typeface="Abadi MT Condensed Extra Bold" charset="0"/>
              </a:rPr>
              <a:t>Agatte</a:t>
            </a:r>
            <a:endParaRPr lang="en-CA"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badi MT Condensed Extra Bold" charset="0"/>
              <a:ea typeface="Abadi MT Condensed Extra Bold" charset="0"/>
              <a:cs typeface="Abadi MT Condensed Extra Bold" charset="0"/>
            </a:endParaRPr>
          </a:p>
        </p:txBody>
      </p:sp>
      <p:sp>
        <p:nvSpPr>
          <p:cNvPr id="2" name="Rectangle 1">
            <a:extLst>
              <a:ext uri="{FF2B5EF4-FFF2-40B4-BE49-F238E27FC236}">
                <a16:creationId xmlns:a16="http://schemas.microsoft.com/office/drawing/2014/main" id="{422C1172-48F6-1A4E-8E32-D6C0EC7CF442}"/>
              </a:ext>
            </a:extLst>
          </p:cNvPr>
          <p:cNvSpPr/>
          <p:nvPr/>
        </p:nvSpPr>
        <p:spPr>
          <a:xfrm rot="1184038">
            <a:off x="165450" y="2130479"/>
            <a:ext cx="4307863" cy="172927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lIns="91440" tIns="45720" rIns="91440" bIns="45720">
            <a:prstTxWarp prst="textCurveUp">
              <a:avLst/>
            </a:prstTxWarp>
            <a:spAutoFit/>
            <a:scene3d>
              <a:camera prst="orthographicFront"/>
              <a:lightRig rig="soft" dir="t">
                <a:rot lat="0" lon="0" rev="15600000"/>
              </a:lightRig>
            </a:scene3d>
            <a:sp3d extrusionH="57150" prstMaterial="softEdge">
              <a:bevelT w="25400" h="38100"/>
            </a:sp3d>
          </a:bodyPr>
          <a:lstStyle/>
          <a:p>
            <a:pPr algn="ct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ignPainter-HouseScript" panose="02000006070000020004" pitchFamily="2" charset="0"/>
              </a:rPr>
              <a:t>Marhaba</a:t>
            </a: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ignPainter-HouseScript" panose="02000006070000020004" pitchFamily="2" charset="0"/>
            </a:endParaRPr>
          </a:p>
        </p:txBody>
      </p:sp>
      <p:sp>
        <p:nvSpPr>
          <p:cNvPr id="3" name="Rectangle 2">
            <a:extLst>
              <a:ext uri="{FF2B5EF4-FFF2-40B4-BE49-F238E27FC236}">
                <a16:creationId xmlns:a16="http://schemas.microsoft.com/office/drawing/2014/main" id="{6084ED6B-6DD3-7953-A87D-65DDEFC4D2A9}"/>
              </a:ext>
            </a:extLst>
          </p:cNvPr>
          <p:cNvSpPr/>
          <p:nvPr/>
        </p:nvSpPr>
        <p:spPr>
          <a:xfrm>
            <a:off x="1066572" y="2202682"/>
            <a:ext cx="6574092" cy="923330"/>
          </a:xfrm>
          <a:prstGeom prst="rect">
            <a:avLst/>
          </a:prstGeom>
          <a:noFill/>
        </p:spPr>
        <p:txBody>
          <a:bodyPr wrap="square" lIns="91440" tIns="45720" rIns="91440" bIns="45720">
            <a:spAutoFit/>
          </a:bodyPr>
          <a:lstStyle/>
          <a:p>
            <a:pPr algn="ctr"/>
            <a:r>
              <a:rPr lang="en-US" sz="5400" b="1" dirty="0" err="1">
                <a:ln w="6600">
                  <a:solidFill>
                    <a:schemeClr val="accent2"/>
                  </a:solidFill>
                  <a:prstDash val="solid"/>
                </a:ln>
                <a:solidFill>
                  <a:sysClr val="windowText" lastClr="000000"/>
                </a:solidFill>
                <a:effectLst>
                  <a:outerShdw dist="38100" dir="2700000" algn="tl" rotWithShape="0">
                    <a:schemeClr val="accent2"/>
                  </a:outerShdw>
                </a:effectLst>
              </a:rPr>
              <a:t>Yak’ei</a:t>
            </a:r>
            <a:r>
              <a:rPr lang="en-US" sz="5400" b="1" dirty="0">
                <a:ln w="6600">
                  <a:solidFill>
                    <a:schemeClr val="accent2"/>
                  </a:solidFill>
                  <a:prstDash val="solid"/>
                </a:ln>
                <a:solidFill>
                  <a:sysClr val="windowText" lastClr="000000"/>
                </a:solidFill>
                <a:effectLst>
                  <a:outerShdw dist="38100" dir="2700000" algn="tl" rotWithShape="0">
                    <a:schemeClr val="accent2"/>
                  </a:outerShdw>
                </a:effectLst>
              </a:rPr>
              <a:t> </a:t>
            </a:r>
            <a:r>
              <a:rPr lang="en-US" sz="5400" b="1" dirty="0" err="1">
                <a:ln w="6600">
                  <a:solidFill>
                    <a:schemeClr val="accent2"/>
                  </a:solidFill>
                  <a:prstDash val="solid"/>
                </a:ln>
                <a:solidFill>
                  <a:sysClr val="windowText" lastClr="000000"/>
                </a:solidFill>
                <a:effectLst>
                  <a:outerShdw dist="38100" dir="2700000" algn="tl" rotWithShape="0">
                    <a:schemeClr val="accent2"/>
                  </a:outerShdw>
                </a:effectLst>
              </a:rPr>
              <a:t>yee</a:t>
            </a:r>
            <a:r>
              <a:rPr lang="en-US" sz="5400" b="1" dirty="0">
                <a:ln w="6600">
                  <a:solidFill>
                    <a:schemeClr val="accent2"/>
                  </a:solidFill>
                  <a:prstDash val="solid"/>
                </a:ln>
                <a:solidFill>
                  <a:sysClr val="windowText" lastClr="000000"/>
                </a:solidFill>
                <a:effectLst>
                  <a:outerShdw dist="38100" dir="2700000" algn="tl" rotWithShape="0">
                    <a:schemeClr val="accent2"/>
                  </a:outerShdw>
                </a:effectLst>
              </a:rPr>
              <a:t> </a:t>
            </a:r>
            <a:r>
              <a:rPr lang="en-US" sz="5400" b="1" u="sng" dirty="0" err="1">
                <a:ln w="6600">
                  <a:solidFill>
                    <a:schemeClr val="accent2"/>
                  </a:solidFill>
                  <a:prstDash val="solid"/>
                </a:ln>
                <a:solidFill>
                  <a:sysClr val="windowText" lastClr="000000"/>
                </a:solidFill>
                <a:effectLst>
                  <a:outerShdw dist="38100" dir="2700000" algn="tl" rotWithShape="0">
                    <a:schemeClr val="accent2"/>
                  </a:outerShdw>
                </a:effectLst>
              </a:rPr>
              <a:t>x</a:t>
            </a:r>
            <a:r>
              <a:rPr lang="en-US" sz="5400" b="1" dirty="0" err="1">
                <a:ln w="6600">
                  <a:solidFill>
                    <a:schemeClr val="accent2"/>
                  </a:solidFill>
                  <a:prstDash val="solid"/>
                </a:ln>
                <a:solidFill>
                  <a:sysClr val="windowText" lastClr="000000"/>
                </a:solidFill>
                <a:effectLst>
                  <a:outerShdw dist="38100" dir="2700000" algn="tl" rotWithShape="0">
                    <a:schemeClr val="accent2"/>
                  </a:outerShdw>
                </a:effectLst>
              </a:rPr>
              <a:t>wsateení</a:t>
            </a:r>
            <a:endParaRPr lang="en-US" sz="5400" b="1" dirty="0">
              <a:ln w="6600">
                <a:solidFill>
                  <a:schemeClr val="accent2"/>
                </a:solidFill>
                <a:prstDash val="solid"/>
              </a:ln>
              <a:solidFill>
                <a:sysClr val="windowText" lastClr="00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109765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62FB-572A-9343-8713-812B1F6D5BF9}"/>
              </a:ext>
            </a:extLst>
          </p:cNvPr>
          <p:cNvSpPr>
            <a:spLocks noGrp="1"/>
          </p:cNvSpPr>
          <p:nvPr>
            <p:ph type="ctrTitle"/>
          </p:nvPr>
        </p:nvSpPr>
        <p:spPr/>
        <p:txBody>
          <a:bodyPr/>
          <a:lstStyle/>
          <a:p>
            <a:r>
              <a:rPr lang="en-US" dirty="0"/>
              <a:t>HOUSEKEEPING</a:t>
            </a:r>
          </a:p>
        </p:txBody>
      </p:sp>
      <p:sp>
        <p:nvSpPr>
          <p:cNvPr id="3" name="Subtitle 2">
            <a:extLst>
              <a:ext uri="{FF2B5EF4-FFF2-40B4-BE49-F238E27FC236}">
                <a16:creationId xmlns:a16="http://schemas.microsoft.com/office/drawing/2014/main" id="{6F89FBE9-F0B2-7E4D-833E-510B1F02AD2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37137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6A9E-509A-4C44-8D4C-05C83D32F032}"/>
              </a:ext>
            </a:extLst>
          </p:cNvPr>
          <p:cNvSpPr>
            <a:spLocks noGrp="1"/>
          </p:cNvSpPr>
          <p:nvPr>
            <p:ph type="title"/>
          </p:nvPr>
        </p:nvSpPr>
        <p:spPr>
          <a:xfrm>
            <a:off x="1013012" y="416859"/>
            <a:ext cx="9601200" cy="1485900"/>
          </a:xfrm>
        </p:spPr>
        <p:txBody>
          <a:bodyPr/>
          <a:lstStyle/>
          <a:p>
            <a:r>
              <a:rPr lang="en-US" dirty="0"/>
              <a:t>SASE 9 space</a:t>
            </a:r>
          </a:p>
        </p:txBody>
      </p:sp>
      <p:sp>
        <p:nvSpPr>
          <p:cNvPr id="3" name="Content Placeholder 2">
            <a:extLst>
              <a:ext uri="{FF2B5EF4-FFF2-40B4-BE49-F238E27FC236}">
                <a16:creationId xmlns:a16="http://schemas.microsoft.com/office/drawing/2014/main" id="{D905B759-09D3-254E-83A2-7FA59265ED79}"/>
              </a:ext>
            </a:extLst>
          </p:cNvPr>
          <p:cNvSpPr>
            <a:spLocks noGrp="1"/>
          </p:cNvSpPr>
          <p:nvPr>
            <p:ph idx="1"/>
          </p:nvPr>
        </p:nvSpPr>
        <p:spPr>
          <a:xfrm>
            <a:off x="1371600" y="1416424"/>
            <a:ext cx="9941858" cy="5441576"/>
          </a:xfrm>
        </p:spPr>
        <p:txBody>
          <a:bodyPr>
            <a:normAutofit fontScale="92500" lnSpcReduction="20000"/>
          </a:bodyPr>
          <a:lstStyle/>
          <a:p>
            <a:r>
              <a:rPr lang="en-US" sz="3600" dirty="0"/>
              <a:t>Assigned desks/ lockers</a:t>
            </a:r>
          </a:p>
          <a:p>
            <a:r>
              <a:rPr lang="en-US" sz="3600" dirty="0"/>
              <a:t>Cell phone chateau/ mailbox</a:t>
            </a:r>
          </a:p>
          <a:p>
            <a:r>
              <a:rPr lang="en-US" sz="3600" dirty="0"/>
              <a:t>Footwear/ coats</a:t>
            </a:r>
          </a:p>
          <a:p>
            <a:r>
              <a:rPr lang="en-US" sz="3600" dirty="0"/>
              <a:t>Kitchen – no water!</a:t>
            </a:r>
          </a:p>
          <a:p>
            <a:r>
              <a:rPr lang="en-US" sz="3600" dirty="0"/>
              <a:t>In-class washroom – no water! </a:t>
            </a:r>
          </a:p>
          <a:p>
            <a:r>
              <a:rPr lang="en-US" sz="3600" dirty="0"/>
              <a:t>Non-student space</a:t>
            </a:r>
          </a:p>
          <a:p>
            <a:r>
              <a:rPr lang="en-US" sz="3600" dirty="0"/>
              <a:t>Keep things organized/ clean/ tidy</a:t>
            </a:r>
          </a:p>
          <a:p>
            <a:r>
              <a:rPr lang="en-US" sz="3600" dirty="0"/>
              <a:t>Gear room</a:t>
            </a:r>
          </a:p>
          <a:p>
            <a:r>
              <a:rPr lang="en-US" sz="3600" dirty="0"/>
              <a:t>Gear storage shed</a:t>
            </a:r>
          </a:p>
          <a:p>
            <a:r>
              <a:rPr lang="en-US" sz="3600" dirty="0"/>
              <a:t>Drying gear under school – helmets</a:t>
            </a:r>
          </a:p>
        </p:txBody>
      </p:sp>
    </p:spTree>
    <p:extLst>
      <p:ext uri="{BB962C8B-B14F-4D97-AF65-F5344CB8AC3E}">
        <p14:creationId xmlns:p14="http://schemas.microsoft.com/office/powerpoint/2010/main" val="324059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6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EC526-4D37-FA4B-99D1-CBB889A84C4D}"/>
              </a:ext>
            </a:extLst>
          </p:cNvPr>
          <p:cNvSpPr>
            <a:spLocks noGrp="1"/>
          </p:cNvSpPr>
          <p:nvPr>
            <p:ph type="title"/>
          </p:nvPr>
        </p:nvSpPr>
        <p:spPr>
          <a:xfrm>
            <a:off x="798135" y="330978"/>
            <a:ext cx="9601200" cy="1485900"/>
          </a:xfrm>
        </p:spPr>
        <p:txBody>
          <a:bodyPr/>
          <a:lstStyle/>
          <a:p>
            <a:r>
              <a:rPr lang="en-US" dirty="0"/>
              <a:t>Breaks and lunch</a:t>
            </a:r>
          </a:p>
        </p:txBody>
      </p:sp>
      <p:sp>
        <p:nvSpPr>
          <p:cNvPr id="3" name="Content Placeholder 2">
            <a:extLst>
              <a:ext uri="{FF2B5EF4-FFF2-40B4-BE49-F238E27FC236}">
                <a16:creationId xmlns:a16="http://schemas.microsoft.com/office/drawing/2014/main" id="{FAE5FC88-B5D5-A144-8BB4-6174069DF91A}"/>
              </a:ext>
            </a:extLst>
          </p:cNvPr>
          <p:cNvSpPr>
            <a:spLocks noGrp="1"/>
          </p:cNvSpPr>
          <p:nvPr>
            <p:ph idx="1"/>
          </p:nvPr>
        </p:nvSpPr>
        <p:spPr>
          <a:xfrm>
            <a:off x="1129645" y="1307322"/>
            <a:ext cx="9601200" cy="5219700"/>
          </a:xfrm>
        </p:spPr>
        <p:txBody>
          <a:bodyPr>
            <a:noAutofit/>
          </a:bodyPr>
          <a:lstStyle/>
          <a:p>
            <a:r>
              <a:rPr lang="en-US" sz="4000" dirty="0"/>
              <a:t>Washroom</a:t>
            </a:r>
          </a:p>
          <a:p>
            <a:r>
              <a:rPr lang="en-US" sz="4000" dirty="0"/>
              <a:t>Changing for outings</a:t>
            </a:r>
          </a:p>
          <a:p>
            <a:r>
              <a:rPr lang="en-US" sz="4000" dirty="0"/>
              <a:t>Breaks as directed by teacher</a:t>
            </a:r>
          </a:p>
          <a:p>
            <a:r>
              <a:rPr lang="en-US" sz="4000" dirty="0"/>
              <a:t>Lunch – no set time; bring your own</a:t>
            </a:r>
          </a:p>
          <a:p>
            <a:r>
              <a:rPr lang="en-US" sz="4000" dirty="0"/>
              <a:t>Bring a water bottle – fill it at home</a:t>
            </a:r>
          </a:p>
          <a:p>
            <a:r>
              <a:rPr lang="en-US" sz="4000" dirty="0"/>
              <a:t>Avoid entering school</a:t>
            </a:r>
          </a:p>
          <a:p>
            <a:r>
              <a:rPr lang="en-US" sz="4000" dirty="0"/>
              <a:t>Get outside, play games, minimize phone time</a:t>
            </a:r>
          </a:p>
        </p:txBody>
      </p:sp>
      <p:pic>
        <p:nvPicPr>
          <p:cNvPr id="4" name="Picture 3">
            <a:extLst>
              <a:ext uri="{FF2B5EF4-FFF2-40B4-BE49-F238E27FC236}">
                <a16:creationId xmlns:a16="http://schemas.microsoft.com/office/drawing/2014/main" id="{A1853A3C-09D7-5245-B2CE-363122D11A5F}"/>
              </a:ext>
            </a:extLst>
          </p:cNvPr>
          <p:cNvPicPr>
            <a:picLocks noChangeAspect="1"/>
          </p:cNvPicPr>
          <p:nvPr/>
        </p:nvPicPr>
        <p:blipFill>
          <a:blip r:embed="rId2"/>
          <a:stretch>
            <a:fillRect/>
          </a:stretch>
        </p:blipFill>
        <p:spPr>
          <a:xfrm>
            <a:off x="6172200" y="330978"/>
            <a:ext cx="1706968" cy="1706968"/>
          </a:xfrm>
          <a:prstGeom prst="rect">
            <a:avLst/>
          </a:prstGeom>
        </p:spPr>
      </p:pic>
      <p:pic>
        <p:nvPicPr>
          <p:cNvPr id="5" name="Picture 4">
            <a:extLst>
              <a:ext uri="{FF2B5EF4-FFF2-40B4-BE49-F238E27FC236}">
                <a16:creationId xmlns:a16="http://schemas.microsoft.com/office/drawing/2014/main" id="{5CB6FF1D-9FAE-2F4B-AC76-7070C19B96EA}"/>
              </a:ext>
            </a:extLst>
          </p:cNvPr>
          <p:cNvPicPr>
            <a:picLocks noChangeAspect="1"/>
          </p:cNvPicPr>
          <p:nvPr/>
        </p:nvPicPr>
        <p:blipFill>
          <a:blip r:embed="rId3"/>
          <a:stretch>
            <a:fillRect/>
          </a:stretch>
        </p:blipFill>
        <p:spPr>
          <a:xfrm>
            <a:off x="8255685" y="133315"/>
            <a:ext cx="2806670" cy="2102293"/>
          </a:xfrm>
          <a:prstGeom prst="rect">
            <a:avLst/>
          </a:prstGeom>
        </p:spPr>
      </p:pic>
    </p:spTree>
    <p:extLst>
      <p:ext uri="{BB962C8B-B14F-4D97-AF65-F5344CB8AC3E}">
        <p14:creationId xmlns:p14="http://schemas.microsoft.com/office/powerpoint/2010/main" val="138885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phones</a:t>
            </a:r>
          </a:p>
        </p:txBody>
      </p:sp>
      <p:sp>
        <p:nvSpPr>
          <p:cNvPr id="3" name="Content Placeholder 2"/>
          <p:cNvSpPr>
            <a:spLocks noGrp="1"/>
          </p:cNvSpPr>
          <p:nvPr>
            <p:ph idx="1"/>
          </p:nvPr>
        </p:nvSpPr>
        <p:spPr>
          <a:xfrm>
            <a:off x="1371600" y="2286000"/>
            <a:ext cx="9601200" cy="4045394"/>
          </a:xfrm>
        </p:spPr>
        <p:txBody>
          <a:bodyPr>
            <a:normAutofit/>
          </a:bodyPr>
          <a:lstStyle/>
          <a:p>
            <a:r>
              <a:rPr lang="en-US" sz="3200" dirty="0"/>
              <a:t>No cell phones during class time</a:t>
            </a:r>
          </a:p>
          <a:p>
            <a:r>
              <a:rPr lang="en-US" sz="3200" dirty="0"/>
              <a:t>Keep them in your bags or lockers</a:t>
            </a:r>
          </a:p>
          <a:p>
            <a:r>
              <a:rPr lang="en-US" sz="3200" dirty="0"/>
              <a:t>You lose it if you use it</a:t>
            </a:r>
          </a:p>
          <a:p>
            <a:r>
              <a:rPr lang="en-US" sz="3200" dirty="0"/>
              <a:t>Emergencies? Something comes up that needs immediate attention? Talk to me and we’ll work something out.</a:t>
            </a:r>
          </a:p>
          <a:p>
            <a:r>
              <a:rPr lang="en-US" sz="3200" dirty="0"/>
              <a:t>No phones on outings or trips</a:t>
            </a:r>
          </a:p>
          <a:p>
            <a:endParaRPr lang="en-US" dirty="0"/>
          </a:p>
        </p:txBody>
      </p:sp>
      <p:pic>
        <p:nvPicPr>
          <p:cNvPr id="4" name="Picture 3"/>
          <p:cNvPicPr>
            <a:picLocks noChangeAspect="1"/>
          </p:cNvPicPr>
          <p:nvPr/>
        </p:nvPicPr>
        <p:blipFill>
          <a:blip r:embed="rId2"/>
          <a:stretch>
            <a:fillRect/>
          </a:stretch>
        </p:blipFill>
        <p:spPr>
          <a:xfrm>
            <a:off x="8339765" y="526606"/>
            <a:ext cx="2857500" cy="2857500"/>
          </a:xfrm>
          <a:prstGeom prst="rect">
            <a:avLst/>
          </a:prstGeom>
        </p:spPr>
      </p:pic>
    </p:spTree>
    <p:extLst>
      <p:ext uri="{BB962C8B-B14F-4D97-AF65-F5344CB8AC3E}">
        <p14:creationId xmlns:p14="http://schemas.microsoft.com/office/powerpoint/2010/main" val="158352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B2BF-09F4-274D-8335-5ABC202C3083}"/>
              </a:ext>
            </a:extLst>
          </p:cNvPr>
          <p:cNvSpPr>
            <a:spLocks noGrp="1"/>
          </p:cNvSpPr>
          <p:nvPr>
            <p:ph type="title"/>
          </p:nvPr>
        </p:nvSpPr>
        <p:spPr/>
        <p:txBody>
          <a:bodyPr/>
          <a:lstStyle/>
          <a:p>
            <a:r>
              <a:rPr lang="en-US" dirty="0"/>
              <a:t>Emergencies</a:t>
            </a:r>
          </a:p>
        </p:txBody>
      </p:sp>
      <p:sp>
        <p:nvSpPr>
          <p:cNvPr id="3" name="Content Placeholder 2">
            <a:extLst>
              <a:ext uri="{FF2B5EF4-FFF2-40B4-BE49-F238E27FC236}">
                <a16:creationId xmlns:a16="http://schemas.microsoft.com/office/drawing/2014/main" id="{1DFE8977-E0BF-284D-ADEE-EAD013F9D1EE}"/>
              </a:ext>
            </a:extLst>
          </p:cNvPr>
          <p:cNvSpPr>
            <a:spLocks noGrp="1"/>
          </p:cNvSpPr>
          <p:nvPr>
            <p:ph idx="1"/>
          </p:nvPr>
        </p:nvSpPr>
        <p:spPr/>
        <p:txBody>
          <a:bodyPr>
            <a:normAutofit/>
          </a:bodyPr>
          <a:lstStyle/>
          <a:p>
            <a:r>
              <a:rPr lang="en-US" sz="4000" dirty="0"/>
              <a:t>Fire – exit down ramp to ball field…or student parking lot</a:t>
            </a:r>
          </a:p>
          <a:p>
            <a:r>
              <a:rPr lang="en-US" sz="4000" dirty="0"/>
              <a:t>Earthquake – get under your desks, protect your heads and spines</a:t>
            </a:r>
          </a:p>
          <a:p>
            <a:r>
              <a:rPr lang="en-US" sz="4000" dirty="0"/>
              <a:t>Lockdown – bathroom, kitchen</a:t>
            </a:r>
          </a:p>
        </p:txBody>
      </p:sp>
    </p:spTree>
    <p:extLst>
      <p:ext uri="{BB962C8B-B14F-4D97-AF65-F5344CB8AC3E}">
        <p14:creationId xmlns:p14="http://schemas.microsoft.com/office/powerpoint/2010/main" val="3951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prepared</a:t>
            </a:r>
          </a:p>
        </p:txBody>
      </p:sp>
      <p:sp>
        <p:nvSpPr>
          <p:cNvPr id="3" name="Content Placeholder 2"/>
          <p:cNvSpPr>
            <a:spLocks noGrp="1"/>
          </p:cNvSpPr>
          <p:nvPr>
            <p:ph idx="1"/>
          </p:nvPr>
        </p:nvSpPr>
        <p:spPr/>
        <p:txBody>
          <a:bodyPr>
            <a:normAutofit/>
          </a:bodyPr>
          <a:lstStyle/>
          <a:p>
            <a:r>
              <a:rPr lang="en-US" sz="3200" dirty="0"/>
              <a:t>Binder with paper, pen, pencil, eraser, pencil crayons, ruler </a:t>
            </a:r>
          </a:p>
          <a:p>
            <a:r>
              <a:rPr lang="en-US" sz="3200" dirty="0"/>
              <a:t>Brain turned onto growth mindset mode</a:t>
            </a:r>
          </a:p>
          <a:p>
            <a:r>
              <a:rPr lang="en-US" sz="3200" dirty="0"/>
              <a:t>Outdoor clothing/ gear/ other items on</a:t>
            </a:r>
          </a:p>
          <a:p>
            <a:pPr marL="0" indent="0">
              <a:buNone/>
            </a:pPr>
            <a:r>
              <a:rPr lang="en-US" sz="3200" dirty="0"/>
              <a:t>equipment lists as needed</a:t>
            </a:r>
          </a:p>
        </p:txBody>
      </p:sp>
      <p:pic>
        <p:nvPicPr>
          <p:cNvPr id="4" name="Picture 3"/>
          <p:cNvPicPr>
            <a:picLocks noChangeAspect="1"/>
          </p:cNvPicPr>
          <p:nvPr/>
        </p:nvPicPr>
        <p:blipFill>
          <a:blip r:embed="rId2"/>
          <a:stretch>
            <a:fillRect/>
          </a:stretch>
        </p:blipFill>
        <p:spPr>
          <a:xfrm>
            <a:off x="5426444" y="369186"/>
            <a:ext cx="1916814" cy="1916814"/>
          </a:xfrm>
          <a:prstGeom prst="rect">
            <a:avLst/>
          </a:prstGeom>
        </p:spPr>
      </p:pic>
      <p:pic>
        <p:nvPicPr>
          <p:cNvPr id="5" name="Picture 4"/>
          <p:cNvPicPr>
            <a:picLocks noChangeAspect="1"/>
          </p:cNvPicPr>
          <p:nvPr/>
        </p:nvPicPr>
        <p:blipFill>
          <a:blip r:embed="rId3"/>
          <a:stretch>
            <a:fillRect/>
          </a:stretch>
        </p:blipFill>
        <p:spPr>
          <a:xfrm>
            <a:off x="7577765" y="478022"/>
            <a:ext cx="1366110" cy="1699142"/>
          </a:xfrm>
          <a:prstGeom prst="rect">
            <a:avLst/>
          </a:prstGeom>
        </p:spPr>
      </p:pic>
      <p:pic>
        <p:nvPicPr>
          <p:cNvPr id="6" name="Picture 5"/>
          <p:cNvPicPr>
            <a:picLocks noChangeAspect="1"/>
          </p:cNvPicPr>
          <p:nvPr/>
        </p:nvPicPr>
        <p:blipFill>
          <a:blip r:embed="rId4"/>
          <a:stretch>
            <a:fillRect/>
          </a:stretch>
        </p:blipFill>
        <p:spPr>
          <a:xfrm>
            <a:off x="9178382" y="273863"/>
            <a:ext cx="2580167" cy="1339702"/>
          </a:xfrm>
          <a:prstGeom prst="rect">
            <a:avLst/>
          </a:prstGeom>
        </p:spPr>
      </p:pic>
      <p:pic>
        <p:nvPicPr>
          <p:cNvPr id="7" name="Picture 6"/>
          <p:cNvPicPr>
            <a:picLocks noChangeAspect="1"/>
          </p:cNvPicPr>
          <p:nvPr/>
        </p:nvPicPr>
        <p:blipFill>
          <a:blip r:embed="rId5"/>
          <a:stretch>
            <a:fillRect/>
          </a:stretch>
        </p:blipFill>
        <p:spPr>
          <a:xfrm>
            <a:off x="9668661" y="1327593"/>
            <a:ext cx="2159000" cy="1676400"/>
          </a:xfrm>
          <a:prstGeom prst="rect">
            <a:avLst/>
          </a:prstGeom>
        </p:spPr>
      </p:pic>
      <p:pic>
        <p:nvPicPr>
          <p:cNvPr id="8" name="Picture 7"/>
          <p:cNvPicPr>
            <a:picLocks noChangeAspect="1"/>
          </p:cNvPicPr>
          <p:nvPr/>
        </p:nvPicPr>
        <p:blipFill>
          <a:blip r:embed="rId6"/>
          <a:stretch>
            <a:fillRect/>
          </a:stretch>
        </p:blipFill>
        <p:spPr>
          <a:xfrm>
            <a:off x="8936390" y="3574865"/>
            <a:ext cx="3064150" cy="1721663"/>
          </a:xfrm>
          <a:prstGeom prst="rect">
            <a:avLst/>
          </a:prstGeom>
        </p:spPr>
      </p:pic>
      <p:pic>
        <p:nvPicPr>
          <p:cNvPr id="10" name="Picture 9"/>
          <p:cNvPicPr>
            <a:picLocks noChangeAspect="1"/>
          </p:cNvPicPr>
          <p:nvPr/>
        </p:nvPicPr>
        <p:blipFill>
          <a:blip r:embed="rId7"/>
          <a:stretch>
            <a:fillRect/>
          </a:stretch>
        </p:blipFill>
        <p:spPr>
          <a:xfrm>
            <a:off x="8260820" y="5055228"/>
            <a:ext cx="2406794" cy="1802772"/>
          </a:xfrm>
          <a:prstGeom prst="rect">
            <a:avLst/>
          </a:prstGeom>
        </p:spPr>
      </p:pic>
      <p:pic>
        <p:nvPicPr>
          <p:cNvPr id="11" name="Picture 10"/>
          <p:cNvPicPr>
            <a:picLocks noChangeAspect="1"/>
          </p:cNvPicPr>
          <p:nvPr/>
        </p:nvPicPr>
        <p:blipFill>
          <a:blip r:embed="rId8"/>
          <a:stretch>
            <a:fillRect/>
          </a:stretch>
        </p:blipFill>
        <p:spPr>
          <a:xfrm>
            <a:off x="6172200" y="5071856"/>
            <a:ext cx="1493874" cy="1808759"/>
          </a:xfrm>
          <a:prstGeom prst="rect">
            <a:avLst/>
          </a:prstGeom>
        </p:spPr>
      </p:pic>
      <p:pic>
        <p:nvPicPr>
          <p:cNvPr id="12" name="Picture 11"/>
          <p:cNvPicPr>
            <a:picLocks noChangeAspect="1"/>
          </p:cNvPicPr>
          <p:nvPr/>
        </p:nvPicPr>
        <p:blipFill>
          <a:blip r:embed="rId9"/>
          <a:stretch>
            <a:fillRect/>
          </a:stretch>
        </p:blipFill>
        <p:spPr>
          <a:xfrm>
            <a:off x="2810381" y="5123843"/>
            <a:ext cx="2616063" cy="1756772"/>
          </a:xfrm>
          <a:prstGeom prst="rect">
            <a:avLst/>
          </a:prstGeom>
        </p:spPr>
      </p:pic>
    </p:spTree>
    <p:extLst>
      <p:ext uri="{BB962C8B-B14F-4D97-AF65-F5344CB8AC3E}">
        <p14:creationId xmlns:p14="http://schemas.microsoft.com/office/powerpoint/2010/main" val="158048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Lates</a:t>
            </a:r>
            <a:r>
              <a:rPr lang="en-US" dirty="0"/>
              <a:t> and absences</a:t>
            </a:r>
          </a:p>
        </p:txBody>
      </p:sp>
      <p:sp>
        <p:nvSpPr>
          <p:cNvPr id="3" name="Content Placeholder 2"/>
          <p:cNvSpPr>
            <a:spLocks noGrp="1"/>
          </p:cNvSpPr>
          <p:nvPr>
            <p:ph idx="1"/>
          </p:nvPr>
        </p:nvSpPr>
        <p:spPr>
          <a:xfrm>
            <a:off x="1371600" y="2285999"/>
            <a:ext cx="9601200" cy="4476751"/>
          </a:xfrm>
        </p:spPr>
        <p:txBody>
          <a:bodyPr>
            <a:normAutofit fontScale="92500" lnSpcReduction="20000"/>
          </a:bodyPr>
          <a:lstStyle/>
          <a:p>
            <a:r>
              <a:rPr lang="en-US" sz="2400" dirty="0"/>
              <a:t>Don’t be late – you risk missing activities</a:t>
            </a:r>
          </a:p>
          <a:p>
            <a:r>
              <a:rPr lang="en-US" sz="2400" dirty="0"/>
              <a:t>Absences </a:t>
            </a:r>
          </a:p>
          <a:p>
            <a:pPr lvl="1"/>
            <a:r>
              <a:rPr lang="en-US" sz="2400" dirty="0"/>
              <a:t>You may be absent for a short or long period or time this year</a:t>
            </a:r>
          </a:p>
          <a:p>
            <a:pPr lvl="1"/>
            <a:r>
              <a:rPr lang="en-US" sz="2400" dirty="0"/>
              <a:t>You are expected to stay caught up with class work and arrange to join via zoom whenever possible</a:t>
            </a:r>
          </a:p>
          <a:p>
            <a:pPr lvl="1"/>
            <a:r>
              <a:rPr lang="en-US" sz="2400" dirty="0"/>
              <a:t>My </a:t>
            </a:r>
            <a:r>
              <a:rPr lang="en-US" sz="2400" dirty="0">
                <a:hlinkClick r:id="rId2"/>
              </a:rPr>
              <a:t>website </a:t>
            </a:r>
            <a:r>
              <a:rPr lang="en-US" sz="2400" dirty="0"/>
              <a:t>will be updated daily</a:t>
            </a:r>
          </a:p>
          <a:p>
            <a:pPr lvl="1"/>
            <a:r>
              <a:rPr lang="en-US" sz="2400" dirty="0"/>
              <a:t>Contacting me via email with concerns is the best – </a:t>
            </a:r>
            <a:r>
              <a:rPr lang="en-US" sz="2400" dirty="0">
                <a:hlinkClick r:id="rId3"/>
              </a:rPr>
              <a:t>kathleen.mcdade@yesnet.yk.ca</a:t>
            </a:r>
            <a:endParaRPr lang="en-US" sz="2400" dirty="0"/>
          </a:p>
          <a:p>
            <a:pPr lvl="1"/>
            <a:r>
              <a:rPr lang="en-US" sz="2400" dirty="0"/>
              <a:t>Don’t skip. I will call your parents. Admin will get involved. You may not be able to participate on trips.</a:t>
            </a:r>
          </a:p>
          <a:p>
            <a:pPr marL="0" lvl="1" indent="0">
              <a:buNone/>
            </a:pPr>
            <a:endParaRPr lang="en-US" dirty="0"/>
          </a:p>
          <a:p>
            <a:pPr marL="0" lvl="1" indent="0">
              <a:buNone/>
            </a:pPr>
            <a:r>
              <a:rPr lang="en-US" sz="2400" dirty="0"/>
              <a:t>***If you know you will be late or absent, have your parents call the school AND email me</a:t>
            </a:r>
          </a:p>
        </p:txBody>
      </p:sp>
      <p:pic>
        <p:nvPicPr>
          <p:cNvPr id="4" name="Picture 3"/>
          <p:cNvPicPr>
            <a:picLocks noChangeAspect="1"/>
          </p:cNvPicPr>
          <p:nvPr/>
        </p:nvPicPr>
        <p:blipFill>
          <a:blip r:embed="rId4"/>
          <a:stretch>
            <a:fillRect/>
          </a:stretch>
        </p:blipFill>
        <p:spPr>
          <a:xfrm>
            <a:off x="9144000" y="95250"/>
            <a:ext cx="3048000" cy="2667000"/>
          </a:xfrm>
          <a:prstGeom prst="rect">
            <a:avLst/>
          </a:prstGeom>
        </p:spPr>
      </p:pic>
    </p:spTree>
    <p:extLst>
      <p:ext uri="{BB962C8B-B14F-4D97-AF65-F5344CB8AC3E}">
        <p14:creationId xmlns:p14="http://schemas.microsoft.com/office/powerpoint/2010/main" val="101451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heckerboard(across)">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 and alcohol</a:t>
            </a:r>
          </a:p>
        </p:txBody>
      </p:sp>
      <p:sp>
        <p:nvSpPr>
          <p:cNvPr id="3" name="Content Placeholder 2"/>
          <p:cNvSpPr>
            <a:spLocks noGrp="1"/>
          </p:cNvSpPr>
          <p:nvPr>
            <p:ph idx="1"/>
          </p:nvPr>
        </p:nvSpPr>
        <p:spPr/>
        <p:txBody>
          <a:bodyPr>
            <a:normAutofit fontScale="92500" lnSpcReduction="20000"/>
          </a:bodyPr>
          <a:lstStyle/>
          <a:p>
            <a:r>
              <a:rPr lang="en-US" sz="3200" dirty="0"/>
              <a:t>Zero tolerance for use or possession of drugs  </a:t>
            </a:r>
          </a:p>
          <a:p>
            <a:r>
              <a:rPr lang="en-US" sz="3200" dirty="0"/>
              <a:t>You will be suspended, you will meet with the school admin and your parents, you may have to do mandatory counselling, the police may be involved, you may be removed from a trip at your parents’ expense, you may be suspended, you may be expelled</a:t>
            </a:r>
          </a:p>
          <a:p>
            <a:r>
              <a:rPr lang="en-US" sz="3200" dirty="0"/>
              <a:t>Fentanyl</a:t>
            </a:r>
          </a:p>
          <a:p>
            <a:r>
              <a:rPr lang="en-US" sz="3200" dirty="0"/>
              <a:t>Cigarettes and </a:t>
            </a:r>
            <a:r>
              <a:rPr lang="en-US" sz="3200" dirty="0" err="1"/>
              <a:t>vaping</a:t>
            </a:r>
            <a:endParaRPr lang="en-US" sz="3200" dirty="0"/>
          </a:p>
          <a:p>
            <a:endParaRPr lang="en-US" dirty="0"/>
          </a:p>
        </p:txBody>
      </p:sp>
      <p:pic>
        <p:nvPicPr>
          <p:cNvPr id="4" name="Picture 3"/>
          <p:cNvPicPr>
            <a:picLocks noChangeAspect="1"/>
          </p:cNvPicPr>
          <p:nvPr/>
        </p:nvPicPr>
        <p:blipFill>
          <a:blip r:embed="rId2"/>
          <a:stretch>
            <a:fillRect/>
          </a:stretch>
        </p:blipFill>
        <p:spPr>
          <a:xfrm>
            <a:off x="7724554" y="4238255"/>
            <a:ext cx="3492500" cy="2324100"/>
          </a:xfrm>
          <a:prstGeom prst="rect">
            <a:avLst/>
          </a:prstGeom>
        </p:spPr>
      </p:pic>
      <p:pic>
        <p:nvPicPr>
          <p:cNvPr id="5" name="Picture 4"/>
          <p:cNvPicPr>
            <a:picLocks noChangeAspect="1"/>
          </p:cNvPicPr>
          <p:nvPr/>
        </p:nvPicPr>
        <p:blipFill>
          <a:blip r:embed="rId3"/>
          <a:stretch>
            <a:fillRect/>
          </a:stretch>
        </p:blipFill>
        <p:spPr>
          <a:xfrm>
            <a:off x="8511362" y="0"/>
            <a:ext cx="3492500" cy="2324100"/>
          </a:xfrm>
          <a:prstGeom prst="rect">
            <a:avLst/>
          </a:prstGeom>
        </p:spPr>
      </p:pic>
    </p:spTree>
    <p:extLst>
      <p:ext uri="{BB962C8B-B14F-4D97-AF65-F5344CB8AC3E}">
        <p14:creationId xmlns:p14="http://schemas.microsoft.com/office/powerpoint/2010/main" val="4105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4813B-16DE-0842-AB66-513AF4DD63DF}"/>
              </a:ext>
            </a:extLst>
          </p:cNvPr>
          <p:cNvSpPr>
            <a:spLocks noGrp="1"/>
          </p:cNvSpPr>
          <p:nvPr>
            <p:ph type="title"/>
          </p:nvPr>
        </p:nvSpPr>
        <p:spPr/>
        <p:txBody>
          <a:bodyPr/>
          <a:lstStyle/>
          <a:p>
            <a:r>
              <a:rPr lang="en-US" dirty="0"/>
              <a:t>Relationships</a:t>
            </a:r>
          </a:p>
        </p:txBody>
      </p:sp>
      <p:sp>
        <p:nvSpPr>
          <p:cNvPr id="3" name="Content Placeholder 2">
            <a:extLst>
              <a:ext uri="{FF2B5EF4-FFF2-40B4-BE49-F238E27FC236}">
                <a16:creationId xmlns:a16="http://schemas.microsoft.com/office/drawing/2014/main" id="{948D5648-89DD-1B45-9563-0EE927CD9A10}"/>
              </a:ext>
            </a:extLst>
          </p:cNvPr>
          <p:cNvSpPr>
            <a:spLocks noGrp="1"/>
          </p:cNvSpPr>
          <p:nvPr>
            <p:ph idx="1"/>
          </p:nvPr>
        </p:nvSpPr>
        <p:spPr/>
        <p:txBody>
          <a:bodyPr>
            <a:normAutofit/>
          </a:bodyPr>
          <a:lstStyle/>
          <a:p>
            <a:r>
              <a:rPr lang="en-US" sz="4000" dirty="0"/>
              <a:t>There will be no SASE babies</a:t>
            </a:r>
          </a:p>
          <a:p>
            <a:r>
              <a:rPr lang="en-US" sz="4000" dirty="0"/>
              <a:t>You only get to learn about reproduction in science and health education – there is no experiential component</a:t>
            </a:r>
          </a:p>
          <a:p>
            <a:r>
              <a:rPr lang="en-US" sz="4000" dirty="0"/>
              <a:t>Relationships and exclusivity</a:t>
            </a:r>
          </a:p>
        </p:txBody>
      </p:sp>
    </p:spTree>
    <p:extLst>
      <p:ext uri="{BB962C8B-B14F-4D97-AF65-F5344CB8AC3E}">
        <p14:creationId xmlns:p14="http://schemas.microsoft.com/office/powerpoint/2010/main" val="81983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54-8C63-F0DC-E8AE-EE37DDD8D776}"/>
              </a:ext>
            </a:extLst>
          </p:cNvPr>
          <p:cNvSpPr>
            <a:spLocks noGrp="1"/>
          </p:cNvSpPr>
          <p:nvPr>
            <p:ph type="title"/>
          </p:nvPr>
        </p:nvSpPr>
        <p:spPr/>
        <p:txBody>
          <a:bodyPr/>
          <a:lstStyle/>
          <a:p>
            <a:r>
              <a:rPr lang="en-US" dirty="0"/>
              <a:t>SASE Code of Conduct</a:t>
            </a:r>
          </a:p>
        </p:txBody>
      </p:sp>
      <p:sp>
        <p:nvSpPr>
          <p:cNvPr id="3" name="Content Placeholder 2">
            <a:extLst>
              <a:ext uri="{FF2B5EF4-FFF2-40B4-BE49-F238E27FC236}">
                <a16:creationId xmlns:a16="http://schemas.microsoft.com/office/drawing/2014/main" id="{1D76E5D0-4313-EA5C-D643-1BE86182A4AA}"/>
              </a:ext>
            </a:extLst>
          </p:cNvPr>
          <p:cNvSpPr>
            <a:spLocks noGrp="1"/>
          </p:cNvSpPr>
          <p:nvPr>
            <p:ph idx="1"/>
          </p:nvPr>
        </p:nvSpPr>
        <p:spPr/>
        <p:txBody>
          <a:bodyPr/>
          <a:lstStyle/>
          <a:p>
            <a:r>
              <a:rPr lang="en-US" dirty="0"/>
              <a:t>Read</a:t>
            </a:r>
          </a:p>
          <a:p>
            <a:r>
              <a:rPr lang="en-US" dirty="0"/>
              <a:t>Discuss</a:t>
            </a:r>
          </a:p>
          <a:p>
            <a:r>
              <a:rPr lang="en-US" dirty="0"/>
              <a:t>Initial</a:t>
            </a:r>
          </a:p>
          <a:p>
            <a:r>
              <a:rPr lang="en-US" dirty="0"/>
              <a:t>Co-create expectations for ”The Big 2” – safety and respect</a:t>
            </a:r>
          </a:p>
        </p:txBody>
      </p:sp>
    </p:spTree>
    <p:extLst>
      <p:ext uri="{BB962C8B-B14F-4D97-AF65-F5344CB8AC3E}">
        <p14:creationId xmlns:p14="http://schemas.microsoft.com/office/powerpoint/2010/main" val="4256847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FEC17-8A11-704D-A0D5-90D0E225AA0F}"/>
              </a:ext>
            </a:extLst>
          </p:cNvPr>
          <p:cNvSpPr>
            <a:spLocks noGrp="1"/>
          </p:cNvSpPr>
          <p:nvPr>
            <p:ph type="ctrTitle"/>
          </p:nvPr>
        </p:nvSpPr>
        <p:spPr/>
        <p:txBody>
          <a:bodyPr/>
          <a:lstStyle/>
          <a:p>
            <a:r>
              <a:rPr lang="en-US" dirty="0"/>
              <a:t>INTRODUCTIONS</a:t>
            </a:r>
          </a:p>
        </p:txBody>
      </p:sp>
      <p:sp>
        <p:nvSpPr>
          <p:cNvPr id="3" name="Subtitle 2">
            <a:extLst>
              <a:ext uri="{FF2B5EF4-FFF2-40B4-BE49-F238E27FC236}">
                <a16:creationId xmlns:a16="http://schemas.microsoft.com/office/drawing/2014/main" id="{AF9A7C9C-08D2-A94D-99CB-6C7C1B67042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08638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a:t>
            </a:r>
          </a:p>
        </p:txBody>
      </p:sp>
      <p:sp>
        <p:nvSpPr>
          <p:cNvPr id="3" name="Content Placeholder 2"/>
          <p:cNvSpPr>
            <a:spLocks noGrp="1"/>
          </p:cNvSpPr>
          <p:nvPr>
            <p:ph idx="1"/>
          </p:nvPr>
        </p:nvSpPr>
        <p:spPr>
          <a:xfrm>
            <a:off x="1371600" y="2286000"/>
            <a:ext cx="9601200" cy="4008474"/>
          </a:xfrm>
        </p:spPr>
        <p:txBody>
          <a:bodyPr>
            <a:normAutofit/>
          </a:bodyPr>
          <a:lstStyle/>
          <a:p>
            <a:r>
              <a:rPr lang="en-US" sz="2400" dirty="0"/>
              <a:t>Everyone at PCSS wants you to succeed in high school. Teachers are here to support you with your academics and your social-emotional needs. </a:t>
            </a:r>
          </a:p>
          <a:p>
            <a:r>
              <a:rPr lang="en-US" sz="2400" dirty="0"/>
              <a:t>Ms. Seymour is the grade 8/9 counsellor and she can provide additional help and resources</a:t>
            </a:r>
          </a:p>
          <a:p>
            <a:r>
              <a:rPr lang="en-US" sz="2400" dirty="0"/>
              <a:t>PCSS has an amazing GSA – talk to Mr. Cook/ visit the rainbow room</a:t>
            </a:r>
          </a:p>
          <a:p>
            <a:r>
              <a:rPr lang="en-US" sz="2400" dirty="0"/>
              <a:t>811 – Yukon </a:t>
            </a:r>
            <a:r>
              <a:rPr lang="en-US" sz="2400" dirty="0" err="1"/>
              <a:t>healthline</a:t>
            </a:r>
            <a:r>
              <a:rPr lang="en-US" sz="2400" dirty="0"/>
              <a:t> </a:t>
            </a:r>
          </a:p>
          <a:p>
            <a:r>
              <a:rPr lang="en-US" sz="2400" dirty="0"/>
              <a:t>Mental health – 1-844-533-3030</a:t>
            </a:r>
          </a:p>
        </p:txBody>
      </p:sp>
      <p:pic>
        <p:nvPicPr>
          <p:cNvPr id="4" name="Picture 3"/>
          <p:cNvPicPr>
            <a:picLocks noChangeAspect="1"/>
          </p:cNvPicPr>
          <p:nvPr/>
        </p:nvPicPr>
        <p:blipFill>
          <a:blip r:embed="rId2"/>
          <a:stretch>
            <a:fillRect/>
          </a:stretch>
        </p:blipFill>
        <p:spPr>
          <a:xfrm>
            <a:off x="8699500" y="-38100"/>
            <a:ext cx="3492500" cy="2324100"/>
          </a:xfrm>
          <a:prstGeom prst="rect">
            <a:avLst/>
          </a:prstGeom>
        </p:spPr>
      </p:pic>
      <p:pic>
        <p:nvPicPr>
          <p:cNvPr id="5" name="Picture 4"/>
          <p:cNvPicPr>
            <a:picLocks noChangeAspect="1"/>
          </p:cNvPicPr>
          <p:nvPr/>
        </p:nvPicPr>
        <p:blipFill>
          <a:blip r:embed="rId3"/>
          <a:stretch>
            <a:fillRect/>
          </a:stretch>
        </p:blipFill>
        <p:spPr>
          <a:xfrm>
            <a:off x="4311650" y="44450"/>
            <a:ext cx="3721100" cy="2184400"/>
          </a:xfrm>
          <a:prstGeom prst="rect">
            <a:avLst/>
          </a:prstGeom>
        </p:spPr>
      </p:pic>
      <p:pic>
        <p:nvPicPr>
          <p:cNvPr id="6" name="Picture 5"/>
          <p:cNvPicPr>
            <a:picLocks noChangeAspect="1"/>
          </p:cNvPicPr>
          <p:nvPr/>
        </p:nvPicPr>
        <p:blipFill>
          <a:blip r:embed="rId4"/>
          <a:stretch>
            <a:fillRect/>
          </a:stretch>
        </p:blipFill>
        <p:spPr>
          <a:xfrm>
            <a:off x="9036493" y="4895446"/>
            <a:ext cx="3155507" cy="2213565"/>
          </a:xfrm>
          <a:prstGeom prst="rect">
            <a:avLst/>
          </a:prstGeom>
        </p:spPr>
      </p:pic>
    </p:spTree>
    <p:extLst>
      <p:ext uri="{BB962C8B-B14F-4D97-AF65-F5344CB8AC3E}">
        <p14:creationId xmlns:p14="http://schemas.microsoft.com/office/powerpoint/2010/main" val="127601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CE35-9554-AC4D-AE48-11BE0FAA8F8A}"/>
              </a:ext>
            </a:extLst>
          </p:cNvPr>
          <p:cNvSpPr>
            <a:spLocks noGrp="1"/>
          </p:cNvSpPr>
          <p:nvPr>
            <p:ph type="ctrTitle"/>
          </p:nvPr>
        </p:nvSpPr>
        <p:spPr/>
        <p:txBody>
          <a:bodyPr/>
          <a:lstStyle/>
          <a:p>
            <a:r>
              <a:rPr lang="en-US" dirty="0"/>
              <a:t>COURSES</a:t>
            </a:r>
          </a:p>
        </p:txBody>
      </p:sp>
      <p:sp>
        <p:nvSpPr>
          <p:cNvPr id="3" name="Subtitle 2">
            <a:extLst>
              <a:ext uri="{FF2B5EF4-FFF2-40B4-BE49-F238E27FC236}">
                <a16:creationId xmlns:a16="http://schemas.microsoft.com/office/drawing/2014/main" id="{BB48B515-EE0F-654E-8929-6629FFEDA72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5861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1F81F-6C8C-5841-8D2F-35353145D7F4}"/>
              </a:ext>
            </a:extLst>
          </p:cNvPr>
          <p:cNvSpPr>
            <a:spLocks noGrp="1"/>
          </p:cNvSpPr>
          <p:nvPr>
            <p:ph type="title"/>
          </p:nvPr>
        </p:nvSpPr>
        <p:spPr/>
        <p:txBody>
          <a:bodyPr/>
          <a:lstStyle/>
          <a:p>
            <a:r>
              <a:rPr lang="en-US" dirty="0"/>
              <a:t>Outdoor Education 10</a:t>
            </a:r>
          </a:p>
        </p:txBody>
      </p:sp>
      <p:sp>
        <p:nvSpPr>
          <p:cNvPr id="3" name="Content Placeholder 2">
            <a:extLst>
              <a:ext uri="{FF2B5EF4-FFF2-40B4-BE49-F238E27FC236}">
                <a16:creationId xmlns:a16="http://schemas.microsoft.com/office/drawing/2014/main" id="{E5991E55-6E6F-D742-9797-794FA751C779}"/>
              </a:ext>
            </a:extLst>
          </p:cNvPr>
          <p:cNvSpPr>
            <a:spLocks noGrp="1"/>
          </p:cNvSpPr>
          <p:nvPr>
            <p:ph idx="1"/>
          </p:nvPr>
        </p:nvSpPr>
        <p:spPr/>
        <p:txBody>
          <a:bodyPr>
            <a:normAutofit/>
          </a:bodyPr>
          <a:lstStyle/>
          <a:p>
            <a:r>
              <a:rPr lang="en-US" sz="3200" dirty="0"/>
              <a:t>Credit course!</a:t>
            </a:r>
          </a:p>
          <a:p>
            <a:r>
              <a:rPr lang="en-US" sz="3200" dirty="0"/>
              <a:t>Standards-based grading translated to a final percentage grade</a:t>
            </a:r>
          </a:p>
          <a:p>
            <a:r>
              <a:rPr lang="en-US" sz="3200" dirty="0"/>
              <a:t>Course outline</a:t>
            </a:r>
          </a:p>
          <a:p>
            <a:r>
              <a:rPr lang="en-US" sz="3200" dirty="0"/>
              <a:t>Calendar</a:t>
            </a:r>
          </a:p>
          <a:p>
            <a:r>
              <a:rPr lang="en-US" sz="3200"/>
              <a:t>Gear list – check off </a:t>
            </a:r>
            <a:endParaRPr lang="en-US" sz="3200" dirty="0"/>
          </a:p>
        </p:txBody>
      </p:sp>
    </p:spTree>
    <p:extLst>
      <p:ext uri="{BB962C8B-B14F-4D97-AF65-F5344CB8AC3E}">
        <p14:creationId xmlns:p14="http://schemas.microsoft.com/office/powerpoint/2010/main" val="6522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9B0C6-78A9-B841-A9C9-B045E26BBC5A}"/>
              </a:ext>
            </a:extLst>
          </p:cNvPr>
          <p:cNvSpPr>
            <a:spLocks noGrp="1"/>
          </p:cNvSpPr>
          <p:nvPr>
            <p:ph type="title"/>
          </p:nvPr>
        </p:nvSpPr>
        <p:spPr/>
        <p:txBody>
          <a:bodyPr/>
          <a:lstStyle/>
          <a:p>
            <a:r>
              <a:rPr lang="en-US" dirty="0"/>
              <a:t>Physical and Health Education 9</a:t>
            </a:r>
          </a:p>
        </p:txBody>
      </p:sp>
      <p:sp>
        <p:nvSpPr>
          <p:cNvPr id="3" name="Content Placeholder 2">
            <a:extLst>
              <a:ext uri="{FF2B5EF4-FFF2-40B4-BE49-F238E27FC236}">
                <a16:creationId xmlns:a16="http://schemas.microsoft.com/office/drawing/2014/main" id="{1D79707B-B695-3043-891F-43167EFAFA81}"/>
              </a:ext>
            </a:extLst>
          </p:cNvPr>
          <p:cNvSpPr>
            <a:spLocks noGrp="1"/>
          </p:cNvSpPr>
          <p:nvPr>
            <p:ph idx="1"/>
          </p:nvPr>
        </p:nvSpPr>
        <p:spPr/>
        <p:txBody>
          <a:bodyPr>
            <a:normAutofit/>
          </a:bodyPr>
          <a:lstStyle/>
          <a:p>
            <a:r>
              <a:rPr lang="en-US" sz="4000" dirty="0"/>
              <a:t>Course outline</a:t>
            </a:r>
          </a:p>
        </p:txBody>
      </p:sp>
    </p:spTree>
    <p:extLst>
      <p:ext uri="{BB962C8B-B14F-4D97-AF65-F5344CB8AC3E}">
        <p14:creationId xmlns:p14="http://schemas.microsoft.com/office/powerpoint/2010/main" val="1900462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74F3-A41C-5F44-BAB1-4D6B178995FA}"/>
              </a:ext>
            </a:extLst>
          </p:cNvPr>
          <p:cNvSpPr>
            <a:spLocks noGrp="1"/>
          </p:cNvSpPr>
          <p:nvPr>
            <p:ph type="title"/>
          </p:nvPr>
        </p:nvSpPr>
        <p:spPr/>
        <p:txBody>
          <a:bodyPr/>
          <a:lstStyle/>
          <a:p>
            <a:r>
              <a:rPr lang="en-US" dirty="0"/>
              <a:t>Science 9</a:t>
            </a:r>
          </a:p>
        </p:txBody>
      </p:sp>
      <p:sp>
        <p:nvSpPr>
          <p:cNvPr id="3" name="Content Placeholder 2">
            <a:extLst>
              <a:ext uri="{FF2B5EF4-FFF2-40B4-BE49-F238E27FC236}">
                <a16:creationId xmlns:a16="http://schemas.microsoft.com/office/drawing/2014/main" id="{EF28F4ED-938D-6741-B87C-BF8B74799D08}"/>
              </a:ext>
            </a:extLst>
          </p:cNvPr>
          <p:cNvSpPr>
            <a:spLocks noGrp="1"/>
          </p:cNvSpPr>
          <p:nvPr>
            <p:ph idx="1"/>
          </p:nvPr>
        </p:nvSpPr>
        <p:spPr/>
        <p:txBody>
          <a:bodyPr>
            <a:normAutofit/>
          </a:bodyPr>
          <a:lstStyle/>
          <a:p>
            <a:r>
              <a:rPr lang="en-US" sz="4000" dirty="0"/>
              <a:t>Course outline</a:t>
            </a:r>
          </a:p>
          <a:p>
            <a:r>
              <a:rPr lang="en-US" sz="4000" dirty="0"/>
              <a:t>Text book search</a:t>
            </a:r>
          </a:p>
          <a:p>
            <a:r>
              <a:rPr lang="en-US" sz="4000" dirty="0"/>
              <a:t>Final exam</a:t>
            </a:r>
          </a:p>
        </p:txBody>
      </p:sp>
    </p:spTree>
    <p:extLst>
      <p:ext uri="{BB962C8B-B14F-4D97-AF65-F5344CB8AC3E}">
        <p14:creationId xmlns:p14="http://schemas.microsoft.com/office/powerpoint/2010/main" val="3785128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74F3-A41C-5F44-BAB1-4D6B178995FA}"/>
              </a:ext>
            </a:extLst>
          </p:cNvPr>
          <p:cNvSpPr>
            <a:spLocks noGrp="1"/>
          </p:cNvSpPr>
          <p:nvPr>
            <p:ph type="title"/>
          </p:nvPr>
        </p:nvSpPr>
        <p:spPr/>
        <p:txBody>
          <a:bodyPr/>
          <a:lstStyle/>
          <a:p>
            <a:r>
              <a:rPr lang="en-US" dirty="0"/>
              <a:t>Social Studies 9</a:t>
            </a:r>
          </a:p>
        </p:txBody>
      </p:sp>
      <p:sp>
        <p:nvSpPr>
          <p:cNvPr id="3" name="Content Placeholder 2">
            <a:extLst>
              <a:ext uri="{FF2B5EF4-FFF2-40B4-BE49-F238E27FC236}">
                <a16:creationId xmlns:a16="http://schemas.microsoft.com/office/drawing/2014/main" id="{EF28F4ED-938D-6741-B87C-BF8B74799D08}"/>
              </a:ext>
            </a:extLst>
          </p:cNvPr>
          <p:cNvSpPr>
            <a:spLocks noGrp="1"/>
          </p:cNvSpPr>
          <p:nvPr>
            <p:ph idx="1"/>
          </p:nvPr>
        </p:nvSpPr>
        <p:spPr/>
        <p:txBody>
          <a:bodyPr>
            <a:normAutofit/>
          </a:bodyPr>
          <a:lstStyle/>
          <a:p>
            <a:r>
              <a:rPr lang="en-US" sz="4000" dirty="0"/>
              <a:t>1750-1919</a:t>
            </a:r>
          </a:p>
          <a:p>
            <a:r>
              <a:rPr lang="en-US" sz="4000" dirty="0"/>
              <a:t>Course outline</a:t>
            </a:r>
          </a:p>
          <a:p>
            <a:r>
              <a:rPr lang="en-US" sz="4000" dirty="0"/>
              <a:t>Final project</a:t>
            </a:r>
          </a:p>
        </p:txBody>
      </p:sp>
    </p:spTree>
    <p:extLst>
      <p:ext uri="{BB962C8B-B14F-4D97-AF65-F5344CB8AC3E}">
        <p14:creationId xmlns:p14="http://schemas.microsoft.com/office/powerpoint/2010/main" val="1793264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F9CB8-9179-E843-8F70-A8797E8593C1}"/>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62D8E6BC-863B-544C-A2B4-C8E959767891}"/>
              </a:ext>
            </a:extLst>
          </p:cNvPr>
          <p:cNvSpPr>
            <a:spLocks noGrp="1"/>
          </p:cNvSpPr>
          <p:nvPr>
            <p:ph idx="1"/>
          </p:nvPr>
        </p:nvSpPr>
        <p:spPr/>
        <p:txBody>
          <a:bodyPr>
            <a:normAutofit/>
          </a:bodyPr>
          <a:lstStyle/>
          <a:p>
            <a:r>
              <a:rPr lang="en-US" sz="4000" dirty="0"/>
              <a:t>Cross-country ski boot fitting</a:t>
            </a:r>
          </a:p>
          <a:p>
            <a:r>
              <a:rPr lang="en-US" sz="4000" dirty="0"/>
              <a:t>Telemark ski boots and ski fitting</a:t>
            </a:r>
          </a:p>
        </p:txBody>
      </p:sp>
    </p:spTree>
    <p:extLst>
      <p:ext uri="{BB962C8B-B14F-4D97-AF65-F5344CB8AC3E}">
        <p14:creationId xmlns:p14="http://schemas.microsoft.com/office/powerpoint/2010/main" val="2835277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CE35-9554-AC4D-AE48-11BE0FAA8F8A}"/>
              </a:ext>
            </a:extLst>
          </p:cNvPr>
          <p:cNvSpPr>
            <a:spLocks noGrp="1"/>
          </p:cNvSpPr>
          <p:nvPr>
            <p:ph type="ctrTitle"/>
          </p:nvPr>
        </p:nvSpPr>
        <p:spPr/>
        <p:txBody>
          <a:bodyPr/>
          <a:lstStyle/>
          <a:p>
            <a:r>
              <a:rPr lang="en-US" dirty="0"/>
              <a:t>DOCUMENTS</a:t>
            </a:r>
          </a:p>
        </p:txBody>
      </p:sp>
      <p:sp>
        <p:nvSpPr>
          <p:cNvPr id="3" name="Subtitle 2">
            <a:extLst>
              <a:ext uri="{FF2B5EF4-FFF2-40B4-BE49-F238E27FC236}">
                <a16:creationId xmlns:a16="http://schemas.microsoft.com/office/drawing/2014/main" id="{BB48B515-EE0F-654E-8929-6629FFEDA72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59472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8EC7-2868-5948-8517-D9D2BCBE0C43}"/>
              </a:ext>
            </a:extLst>
          </p:cNvPr>
          <p:cNvSpPr>
            <a:spLocks noGrp="1"/>
          </p:cNvSpPr>
          <p:nvPr>
            <p:ph type="title"/>
          </p:nvPr>
        </p:nvSpPr>
        <p:spPr/>
        <p:txBody>
          <a:bodyPr/>
          <a:lstStyle/>
          <a:p>
            <a:r>
              <a:rPr lang="en-US" dirty="0"/>
              <a:t>Important documents</a:t>
            </a:r>
          </a:p>
        </p:txBody>
      </p:sp>
      <p:sp>
        <p:nvSpPr>
          <p:cNvPr id="3" name="Content Placeholder 2">
            <a:extLst>
              <a:ext uri="{FF2B5EF4-FFF2-40B4-BE49-F238E27FC236}">
                <a16:creationId xmlns:a16="http://schemas.microsoft.com/office/drawing/2014/main" id="{4DB3D36C-4185-FD42-BF0D-445AB528E938}"/>
              </a:ext>
            </a:extLst>
          </p:cNvPr>
          <p:cNvSpPr>
            <a:spLocks noGrp="1"/>
          </p:cNvSpPr>
          <p:nvPr>
            <p:ph idx="1"/>
          </p:nvPr>
        </p:nvSpPr>
        <p:spPr/>
        <p:txBody>
          <a:bodyPr>
            <a:normAutofit/>
          </a:bodyPr>
          <a:lstStyle/>
          <a:p>
            <a:r>
              <a:rPr lang="en-US" sz="4000" dirty="0"/>
              <a:t>Assessment trackers and journals</a:t>
            </a:r>
          </a:p>
          <a:p>
            <a:r>
              <a:rPr lang="en-US" sz="4000" dirty="0"/>
              <a:t>Semester calendar – hard copy, google doc (link on website)</a:t>
            </a:r>
          </a:p>
          <a:p>
            <a:r>
              <a:rPr lang="en-US" sz="4000" dirty="0"/>
              <a:t>Parent information and forms – meeting @ 6pm tonight!</a:t>
            </a:r>
          </a:p>
        </p:txBody>
      </p:sp>
    </p:spTree>
    <p:extLst>
      <p:ext uri="{BB962C8B-B14F-4D97-AF65-F5344CB8AC3E}">
        <p14:creationId xmlns:p14="http://schemas.microsoft.com/office/powerpoint/2010/main" val="1984179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B7BD-254C-BE7D-C2E8-9D88F245132A}"/>
              </a:ext>
            </a:extLst>
          </p:cNvPr>
          <p:cNvSpPr>
            <a:spLocks noGrp="1"/>
          </p:cNvSpPr>
          <p:nvPr>
            <p:ph type="title"/>
          </p:nvPr>
        </p:nvSpPr>
        <p:spPr/>
        <p:txBody>
          <a:bodyPr/>
          <a:lstStyle/>
          <a:p>
            <a:r>
              <a:rPr lang="en-US" dirty="0"/>
              <a:t>Website and communication</a:t>
            </a:r>
          </a:p>
        </p:txBody>
      </p:sp>
      <p:sp>
        <p:nvSpPr>
          <p:cNvPr id="3" name="Content Placeholder 2">
            <a:extLst>
              <a:ext uri="{FF2B5EF4-FFF2-40B4-BE49-F238E27FC236}">
                <a16:creationId xmlns:a16="http://schemas.microsoft.com/office/drawing/2014/main" id="{3CA1D220-6392-10AB-1265-86B4EF7C067C}"/>
              </a:ext>
            </a:extLst>
          </p:cNvPr>
          <p:cNvSpPr>
            <a:spLocks noGrp="1"/>
          </p:cNvSpPr>
          <p:nvPr>
            <p:ph idx="1"/>
          </p:nvPr>
        </p:nvSpPr>
        <p:spPr/>
        <p:txBody>
          <a:bodyPr/>
          <a:lstStyle/>
          <a:p>
            <a:r>
              <a:rPr lang="en-US" dirty="0" err="1"/>
              <a:t>Mcdadepcss.weebly.com</a:t>
            </a:r>
            <a:endParaRPr lang="en-US" dirty="0"/>
          </a:p>
          <a:p>
            <a:r>
              <a:rPr lang="en-US" dirty="0"/>
              <a:t>Google drive for photos from semester</a:t>
            </a:r>
          </a:p>
          <a:p>
            <a:r>
              <a:rPr lang="en-US" dirty="0"/>
              <a:t>Email is the best way to get ahold of me </a:t>
            </a:r>
            <a:r>
              <a:rPr lang="en-US" dirty="0" err="1"/>
              <a:t>Kathleen.mcdade@yesnet.yk.ca</a:t>
            </a:r>
            <a:endParaRPr lang="en-US" dirty="0"/>
          </a:p>
          <a:p>
            <a:endParaRPr lang="en-US" dirty="0"/>
          </a:p>
        </p:txBody>
      </p:sp>
    </p:spTree>
    <p:extLst>
      <p:ext uri="{BB962C8B-B14F-4D97-AF65-F5344CB8AC3E}">
        <p14:creationId xmlns:p14="http://schemas.microsoft.com/office/powerpoint/2010/main" val="69374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sp>
        <p:nvSpPr>
          <p:cNvPr id="3" name="Content Placeholder 2"/>
          <p:cNvSpPr>
            <a:spLocks noGrp="1"/>
          </p:cNvSpPr>
          <p:nvPr>
            <p:ph idx="1"/>
          </p:nvPr>
        </p:nvSpPr>
        <p:spPr>
          <a:xfrm>
            <a:off x="1371599" y="2285999"/>
            <a:ext cx="10359483" cy="4093535"/>
          </a:xfrm>
        </p:spPr>
        <p:txBody>
          <a:bodyPr>
            <a:noAutofit/>
          </a:bodyPr>
          <a:lstStyle/>
          <a:p>
            <a:r>
              <a:rPr lang="en-US" sz="4000" dirty="0"/>
              <a:t>We are fortunate to learn the traditional territory of the </a:t>
            </a:r>
            <a:r>
              <a:rPr lang="en-US" sz="4000" dirty="0" err="1"/>
              <a:t>Kwanlin</a:t>
            </a:r>
            <a:r>
              <a:rPr lang="en-US" sz="4000" dirty="0"/>
              <a:t> </a:t>
            </a:r>
            <a:r>
              <a:rPr lang="en-US" sz="4000" dirty="0" err="1"/>
              <a:t>Dün</a:t>
            </a:r>
            <a:r>
              <a:rPr lang="en-US" sz="4000" dirty="0"/>
              <a:t> and </a:t>
            </a:r>
            <a:r>
              <a:rPr lang="en-US" sz="4000" dirty="0" err="1"/>
              <a:t>Ta’an</a:t>
            </a:r>
            <a:r>
              <a:rPr lang="en-US" sz="4000" dirty="0"/>
              <a:t> </a:t>
            </a:r>
            <a:r>
              <a:rPr lang="en-US" sz="4000" dirty="0" err="1"/>
              <a:t>Kwäch’än</a:t>
            </a:r>
            <a:r>
              <a:rPr lang="en-US" sz="4000" dirty="0"/>
              <a:t> Council</a:t>
            </a:r>
          </a:p>
          <a:p>
            <a:r>
              <a:rPr lang="en-US" sz="4000" dirty="0"/>
              <a:t>We will also be spending time on other First Nations’ traditional territories throughout the semester (Champagne and </a:t>
            </a:r>
            <a:r>
              <a:rPr lang="en-US" sz="4000" dirty="0" err="1"/>
              <a:t>Aishihik</a:t>
            </a:r>
            <a:r>
              <a:rPr lang="en-US" sz="4000" dirty="0"/>
              <a:t>, Carcross-Tagish, </a:t>
            </a:r>
            <a:r>
              <a:rPr lang="en-US" sz="4000" dirty="0" err="1"/>
              <a:t>Kaska</a:t>
            </a:r>
            <a:r>
              <a:rPr lang="en-US" sz="4000" dirty="0"/>
              <a:t> Dena, others)</a:t>
            </a:r>
          </a:p>
        </p:txBody>
      </p:sp>
      <p:pic>
        <p:nvPicPr>
          <p:cNvPr id="4" name="Picture 3"/>
          <p:cNvPicPr>
            <a:picLocks noChangeAspect="1"/>
          </p:cNvPicPr>
          <p:nvPr/>
        </p:nvPicPr>
        <p:blipFill>
          <a:blip r:embed="rId2"/>
          <a:stretch>
            <a:fillRect/>
          </a:stretch>
        </p:blipFill>
        <p:spPr>
          <a:xfrm>
            <a:off x="5959549" y="0"/>
            <a:ext cx="2220095" cy="2171700"/>
          </a:xfrm>
          <a:prstGeom prst="rect">
            <a:avLst/>
          </a:prstGeom>
        </p:spPr>
      </p:pic>
      <p:pic>
        <p:nvPicPr>
          <p:cNvPr id="5" name="Picture 4"/>
          <p:cNvPicPr>
            <a:picLocks noChangeAspect="1"/>
          </p:cNvPicPr>
          <p:nvPr/>
        </p:nvPicPr>
        <p:blipFill>
          <a:blip r:embed="rId3"/>
          <a:stretch>
            <a:fillRect/>
          </a:stretch>
        </p:blipFill>
        <p:spPr>
          <a:xfrm>
            <a:off x="8891477" y="114300"/>
            <a:ext cx="2171700" cy="1943100"/>
          </a:xfrm>
          <a:prstGeom prst="rect">
            <a:avLst/>
          </a:prstGeom>
        </p:spPr>
      </p:pic>
    </p:spTree>
    <p:extLst>
      <p:ext uri="{BB962C8B-B14F-4D97-AF65-F5344CB8AC3E}">
        <p14:creationId xmlns:p14="http://schemas.microsoft.com/office/powerpoint/2010/main" val="158675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F9CE5-EA48-3C43-B967-3AF5F1E8FC35}"/>
              </a:ext>
            </a:extLst>
          </p:cNvPr>
          <p:cNvSpPr>
            <a:spLocks noGrp="1"/>
          </p:cNvSpPr>
          <p:nvPr>
            <p:ph type="ctrTitle"/>
          </p:nvPr>
        </p:nvSpPr>
        <p:spPr/>
        <p:txBody>
          <a:bodyPr/>
          <a:lstStyle/>
          <a:p>
            <a:r>
              <a:rPr lang="en-US" dirty="0"/>
              <a:t>AFTERNOON ACTIVITIES</a:t>
            </a:r>
          </a:p>
        </p:txBody>
      </p:sp>
      <p:sp>
        <p:nvSpPr>
          <p:cNvPr id="3" name="Subtitle 2">
            <a:extLst>
              <a:ext uri="{FF2B5EF4-FFF2-40B4-BE49-F238E27FC236}">
                <a16:creationId xmlns:a16="http://schemas.microsoft.com/office/drawing/2014/main" id="{7CEAD8E0-70C9-F343-9632-0B0C56C3544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9480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1E4B2-B48A-224C-A4FE-4F7443534F67}"/>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07002FCD-0241-7C49-8634-D549C2827459}"/>
              </a:ext>
            </a:extLst>
          </p:cNvPr>
          <p:cNvSpPr>
            <a:spLocks noGrp="1"/>
          </p:cNvSpPr>
          <p:nvPr>
            <p:ph idx="1"/>
          </p:nvPr>
        </p:nvSpPr>
        <p:spPr/>
        <p:txBody>
          <a:bodyPr>
            <a:normAutofit fontScale="92500" lnSpcReduction="20000"/>
          </a:bodyPr>
          <a:lstStyle/>
          <a:p>
            <a:r>
              <a:rPr lang="en-US" sz="4000" dirty="0"/>
              <a:t>Fire starter kits</a:t>
            </a:r>
          </a:p>
          <a:p>
            <a:r>
              <a:rPr lang="en-US" sz="4000" dirty="0"/>
              <a:t>Labelling journals</a:t>
            </a:r>
          </a:p>
          <a:p>
            <a:r>
              <a:rPr lang="en-US" sz="4000" dirty="0"/>
              <a:t>Games</a:t>
            </a:r>
          </a:p>
          <a:p>
            <a:r>
              <a:rPr lang="en-US" sz="4000" dirty="0"/>
              <a:t>Birds!</a:t>
            </a:r>
          </a:p>
          <a:p>
            <a:r>
              <a:rPr lang="en-US" sz="4000" dirty="0"/>
              <a:t>Risk</a:t>
            </a:r>
          </a:p>
          <a:p>
            <a:r>
              <a:rPr lang="en-US" sz="4000" dirty="0"/>
              <a:t>Assessment entry</a:t>
            </a:r>
          </a:p>
          <a:p>
            <a:endParaRPr lang="en-US" dirty="0"/>
          </a:p>
        </p:txBody>
      </p:sp>
    </p:spTree>
    <p:extLst>
      <p:ext uri="{BB962C8B-B14F-4D97-AF65-F5344CB8AC3E}">
        <p14:creationId xmlns:p14="http://schemas.microsoft.com/office/powerpoint/2010/main" val="3706732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11AC-A414-174B-80A8-C065DAEC3333}"/>
              </a:ext>
            </a:extLst>
          </p:cNvPr>
          <p:cNvSpPr>
            <a:spLocks noGrp="1"/>
          </p:cNvSpPr>
          <p:nvPr>
            <p:ph type="title"/>
          </p:nvPr>
        </p:nvSpPr>
        <p:spPr/>
        <p:txBody>
          <a:bodyPr/>
          <a:lstStyle/>
          <a:p>
            <a:r>
              <a:rPr lang="en-US" dirty="0"/>
              <a:t>Our class</a:t>
            </a:r>
          </a:p>
        </p:txBody>
      </p:sp>
      <p:sp>
        <p:nvSpPr>
          <p:cNvPr id="3" name="Content Placeholder 2">
            <a:extLst>
              <a:ext uri="{FF2B5EF4-FFF2-40B4-BE49-F238E27FC236}">
                <a16:creationId xmlns:a16="http://schemas.microsoft.com/office/drawing/2014/main" id="{625026A1-F13B-614E-874C-846B5A74F37B}"/>
              </a:ext>
            </a:extLst>
          </p:cNvPr>
          <p:cNvSpPr>
            <a:spLocks noGrp="1"/>
          </p:cNvSpPr>
          <p:nvPr>
            <p:ph idx="1"/>
          </p:nvPr>
        </p:nvSpPr>
        <p:spPr/>
        <p:txBody>
          <a:bodyPr/>
          <a:lstStyle/>
          <a:p>
            <a:r>
              <a:rPr lang="en-US" sz="4000" dirty="0"/>
              <a:t>Partner introductions</a:t>
            </a:r>
          </a:p>
          <a:p>
            <a:r>
              <a:rPr lang="en-US" sz="4000" dirty="0"/>
              <a:t>Name game</a:t>
            </a:r>
          </a:p>
          <a:p>
            <a:r>
              <a:rPr lang="en-US" sz="4000" dirty="0"/>
              <a:t>Lego activity</a:t>
            </a:r>
          </a:p>
          <a:p>
            <a:endParaRPr lang="en-US" sz="4000" dirty="0"/>
          </a:p>
          <a:p>
            <a:pPr marL="0" indent="0">
              <a:buNone/>
            </a:pPr>
            <a:endParaRPr lang="en-US" dirty="0"/>
          </a:p>
        </p:txBody>
      </p:sp>
    </p:spTree>
    <p:extLst>
      <p:ext uri="{BB962C8B-B14F-4D97-AF65-F5344CB8AC3E}">
        <p14:creationId xmlns:p14="http://schemas.microsoft.com/office/powerpoint/2010/main" val="2055455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3F585-711D-A34E-B632-2E649742EE63}"/>
              </a:ext>
            </a:extLst>
          </p:cNvPr>
          <p:cNvSpPr>
            <a:spLocks noGrp="1"/>
          </p:cNvSpPr>
          <p:nvPr>
            <p:ph type="title"/>
          </p:nvPr>
        </p:nvSpPr>
        <p:spPr/>
        <p:txBody>
          <a:bodyPr/>
          <a:lstStyle/>
          <a:p>
            <a:r>
              <a:rPr lang="en-US" dirty="0"/>
              <a:t>SASE 9 program – Overview</a:t>
            </a:r>
          </a:p>
        </p:txBody>
      </p:sp>
      <p:sp>
        <p:nvSpPr>
          <p:cNvPr id="3" name="Content Placeholder 2">
            <a:extLst>
              <a:ext uri="{FF2B5EF4-FFF2-40B4-BE49-F238E27FC236}">
                <a16:creationId xmlns:a16="http://schemas.microsoft.com/office/drawing/2014/main" id="{4F09F16B-75B7-CE4A-9B7E-F0A179CD07DF}"/>
              </a:ext>
            </a:extLst>
          </p:cNvPr>
          <p:cNvSpPr>
            <a:spLocks noGrp="1"/>
          </p:cNvSpPr>
          <p:nvPr>
            <p:ph idx="1"/>
          </p:nvPr>
        </p:nvSpPr>
        <p:spPr>
          <a:xfrm>
            <a:off x="1371600" y="1360967"/>
            <a:ext cx="10473070" cy="5183267"/>
          </a:xfrm>
        </p:spPr>
        <p:txBody>
          <a:bodyPr>
            <a:normAutofit fontScale="92500" lnSpcReduction="10000"/>
          </a:bodyPr>
          <a:lstStyle/>
          <a:p>
            <a:r>
              <a:rPr lang="en-US" dirty="0"/>
              <a:t>Science 9, Social Studies 9, Physical Education 9, Outdoor Education 10</a:t>
            </a:r>
          </a:p>
          <a:p>
            <a:r>
              <a:rPr lang="en-US" dirty="0"/>
              <a:t>Integrated nature of courses/ outings</a:t>
            </a:r>
          </a:p>
          <a:p>
            <a:r>
              <a:rPr lang="en-US" dirty="0"/>
              <a:t>5 + numerous day-outings = ~50% time outside       </a:t>
            </a:r>
          </a:p>
          <a:p>
            <a:r>
              <a:rPr lang="en-US" dirty="0"/>
              <a:t>One cohort, one teacher, numerous chaperones</a:t>
            </a:r>
          </a:p>
          <a:p>
            <a:r>
              <a:rPr lang="en-US" dirty="0"/>
              <a:t>Standards-based grading (</a:t>
            </a:r>
            <a:r>
              <a:rPr lang="en-US" b="1" i="1" dirty="0"/>
              <a:t>extending, proficient</a:t>
            </a:r>
            <a:r>
              <a:rPr lang="en-US" dirty="0"/>
              <a:t>, </a:t>
            </a:r>
            <a:r>
              <a:rPr lang="en-US" b="1" i="1" dirty="0"/>
              <a:t>developing</a:t>
            </a:r>
            <a:r>
              <a:rPr lang="en-US" dirty="0"/>
              <a:t>, emerging)</a:t>
            </a:r>
          </a:p>
          <a:p>
            <a:pPr lvl="1"/>
            <a:r>
              <a:rPr lang="en-US" dirty="0"/>
              <a:t>Outdoor Education 10 exception</a:t>
            </a:r>
          </a:p>
          <a:p>
            <a:r>
              <a:rPr lang="en-US" dirty="0"/>
              <a:t>Trial period (2 weeks)</a:t>
            </a:r>
          </a:p>
          <a:p>
            <a:r>
              <a:rPr lang="en-US" dirty="0"/>
              <a:t>Need to be flexible – plans will change    (Expectations</a:t>
            </a:r>
            <a:r>
              <a:rPr lang="en-US" baseline="30000" dirty="0"/>
              <a:t>-1</a:t>
            </a:r>
            <a:r>
              <a:rPr lang="en-US" dirty="0"/>
              <a:t>=happiness)</a:t>
            </a:r>
          </a:p>
          <a:p>
            <a:r>
              <a:rPr lang="en-US" dirty="0"/>
              <a:t>Semester goals</a:t>
            </a:r>
          </a:p>
          <a:p>
            <a:pPr marL="457200" lvl="5" indent="-457200">
              <a:buFont typeface="+mj-lt"/>
              <a:buAutoNum type="arabicPeriod"/>
            </a:pPr>
            <a:r>
              <a:rPr lang="en-US" dirty="0"/>
              <a:t>Safety is a top priority</a:t>
            </a:r>
          </a:p>
          <a:p>
            <a:pPr marL="457200" lvl="4" indent="-457200">
              <a:buFont typeface="+mj-lt"/>
              <a:buAutoNum type="arabicPeriod"/>
            </a:pPr>
            <a:r>
              <a:rPr lang="en-US" dirty="0"/>
              <a:t>Spend time outside</a:t>
            </a:r>
          </a:p>
          <a:p>
            <a:pPr marL="457200" lvl="4" indent="-457200">
              <a:buFont typeface="+mj-lt"/>
              <a:buAutoNum type="arabicPeriod"/>
            </a:pPr>
            <a:r>
              <a:rPr lang="en-US" dirty="0"/>
              <a:t>Connect to other people and the world at large</a:t>
            </a:r>
          </a:p>
          <a:p>
            <a:pPr marL="457200" lvl="4" indent="-457200">
              <a:buFont typeface="+mj-lt"/>
              <a:buAutoNum type="arabicPeriod"/>
            </a:pPr>
            <a:r>
              <a:rPr lang="en-US" dirty="0"/>
              <a:t>Learn new skills and knowledge</a:t>
            </a:r>
          </a:p>
          <a:p>
            <a:pPr marL="457200" lvl="4" indent="-457200">
              <a:buFont typeface="+mj-lt"/>
              <a:buAutoNum type="arabicPeriod"/>
            </a:pPr>
            <a:r>
              <a:rPr lang="en-US" dirty="0"/>
              <a:t>Build confidence</a:t>
            </a:r>
          </a:p>
          <a:p>
            <a:pPr marL="457200" lvl="4" indent="-457200">
              <a:buFont typeface="+mj-lt"/>
              <a:buAutoNum type="arabicPeriod"/>
            </a:pPr>
            <a:r>
              <a:rPr lang="en-US" dirty="0"/>
              <a:t>Foster curiosity</a:t>
            </a:r>
          </a:p>
          <a:p>
            <a:pPr marL="457200" lvl="4" indent="-457200">
              <a:buFont typeface="+mj-lt"/>
              <a:buAutoNum type="arabicPeriod"/>
            </a:pPr>
            <a:endParaRPr lang="en-US" dirty="0"/>
          </a:p>
          <a:p>
            <a:pPr marL="457200" lvl="4" indent="-457200">
              <a:buFont typeface="+mj-lt"/>
              <a:buAutoNum type="arabicPeriod"/>
            </a:pPr>
            <a:endParaRPr lang="en-US" dirty="0"/>
          </a:p>
        </p:txBody>
      </p:sp>
    </p:spTree>
    <p:extLst>
      <p:ext uri="{BB962C8B-B14F-4D97-AF65-F5344CB8AC3E}">
        <p14:creationId xmlns:p14="http://schemas.microsoft.com/office/powerpoint/2010/main" val="389842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3">
                                            <p:txEl>
                                              <p:pRg st="0" end="0"/>
                                            </p:txEl>
                                          </p:spTgt>
                                        </p:tgtEl>
                                        <p:attrNameLst>
                                          <p:attrName>style.visibility</p:attrName>
                                        </p:attrNameLst>
                                      </p:cBhvr>
                                      <p:to>
                                        <p:strVal val="visible"/>
                                      </p:to>
                                    </p:set>
                                    <p:anim calcmode="lin" valueType="num">
                                      <p:cBhvr additive="base">
                                        <p:cTn id="8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3">
                                            <p:txEl>
                                              <p:pRg st="1" end="1"/>
                                            </p:txEl>
                                          </p:spTgt>
                                        </p:tgtEl>
                                        <p:attrNameLst>
                                          <p:attrName>style.visibility</p:attrName>
                                        </p:attrNameLst>
                                      </p:cBhvr>
                                      <p:to>
                                        <p:strVal val="visible"/>
                                      </p:to>
                                    </p:set>
                                    <p:anim calcmode="lin" valueType="num">
                                      <p:cBhvr additive="base">
                                        <p:cTn id="8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3">
                                            <p:txEl>
                                              <p:pRg st="2" end="2"/>
                                            </p:txEl>
                                          </p:spTgt>
                                        </p:tgtEl>
                                        <p:attrNameLst>
                                          <p:attrName>style.visibility</p:attrName>
                                        </p:attrNameLst>
                                      </p:cBhvr>
                                      <p:to>
                                        <p:strVal val="visible"/>
                                      </p:to>
                                    </p:set>
                                    <p:anim calcmode="lin" valueType="num">
                                      <p:cBhvr additive="base">
                                        <p:cTn id="9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3">
                                            <p:txEl>
                                              <p:pRg st="3" end="3"/>
                                            </p:txEl>
                                          </p:spTgt>
                                        </p:tgtEl>
                                        <p:attrNameLst>
                                          <p:attrName>style.visibility</p:attrName>
                                        </p:attrNameLst>
                                      </p:cBhvr>
                                      <p:to>
                                        <p:strVal val="visible"/>
                                      </p:to>
                                    </p:set>
                                    <p:anim calcmode="lin" valueType="num">
                                      <p:cBhvr additive="base">
                                        <p:cTn id="10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3">
                                            <p:txEl>
                                              <p:pRg st="4" end="4"/>
                                            </p:txEl>
                                          </p:spTgt>
                                        </p:tgtEl>
                                        <p:attrNameLst>
                                          <p:attrName>style.visibility</p:attrName>
                                        </p:attrNameLst>
                                      </p:cBhvr>
                                      <p:to>
                                        <p:strVal val="visible"/>
                                      </p:to>
                                    </p:set>
                                    <p:anim calcmode="lin" valueType="num">
                                      <p:cBhvr additive="base">
                                        <p:cTn id="10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3">
                                            <p:txEl>
                                              <p:pRg st="5" end="5"/>
                                            </p:txEl>
                                          </p:spTgt>
                                        </p:tgtEl>
                                        <p:attrNameLst>
                                          <p:attrName>style.visibility</p:attrName>
                                        </p:attrNameLst>
                                      </p:cBhvr>
                                      <p:to>
                                        <p:strVal val="visible"/>
                                      </p:to>
                                    </p:set>
                                    <p:anim calcmode="lin" valueType="num">
                                      <p:cBhvr additive="base">
                                        <p:cTn id="11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3">
                                            <p:txEl>
                                              <p:pRg st="6" end="6"/>
                                            </p:txEl>
                                          </p:spTgt>
                                        </p:tgtEl>
                                        <p:attrNameLst>
                                          <p:attrName>style.visibility</p:attrName>
                                        </p:attrNameLst>
                                      </p:cBhvr>
                                      <p:to>
                                        <p:strVal val="visible"/>
                                      </p:to>
                                    </p:set>
                                    <p:anim calcmode="lin" valueType="num">
                                      <p:cBhvr additive="base">
                                        <p:cTn id="1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3">
                                            <p:txEl>
                                              <p:pRg st="7" end="7"/>
                                            </p:txEl>
                                          </p:spTgt>
                                        </p:tgtEl>
                                        <p:attrNameLst>
                                          <p:attrName>style.visibility</p:attrName>
                                        </p:attrNameLst>
                                      </p:cBhvr>
                                      <p:to>
                                        <p:strVal val="visible"/>
                                      </p:to>
                                    </p:set>
                                    <p:anim calcmode="lin" valueType="num">
                                      <p:cBhvr additive="base">
                                        <p:cTn id="12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3">
                                            <p:txEl>
                                              <p:pRg st="8" end="8"/>
                                            </p:txEl>
                                          </p:spTgt>
                                        </p:tgtEl>
                                        <p:attrNameLst>
                                          <p:attrName>style.visibility</p:attrName>
                                        </p:attrNameLst>
                                      </p:cBhvr>
                                      <p:to>
                                        <p:strVal val="visible"/>
                                      </p:to>
                                    </p:set>
                                    <p:anim calcmode="lin" valueType="num">
                                      <p:cBhvr additive="base">
                                        <p:cTn id="13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nodeType="clickEffect">
                                  <p:stCondLst>
                                    <p:cond delay="0"/>
                                  </p:stCondLst>
                                  <p:childTnLst>
                                    <p:set>
                                      <p:cBhvr>
                                        <p:cTn id="135" dur="1" fill="hold">
                                          <p:stCondLst>
                                            <p:cond delay="0"/>
                                          </p:stCondLst>
                                        </p:cTn>
                                        <p:tgtEl>
                                          <p:spTgt spid="3">
                                            <p:txEl>
                                              <p:pRg st="9" end="9"/>
                                            </p:txEl>
                                          </p:spTgt>
                                        </p:tgtEl>
                                        <p:attrNameLst>
                                          <p:attrName>style.visibility</p:attrName>
                                        </p:attrNameLst>
                                      </p:cBhvr>
                                      <p:to>
                                        <p:strVal val="visible"/>
                                      </p:to>
                                    </p:set>
                                    <p:anim calcmode="lin" valueType="num">
                                      <p:cBhvr additive="base">
                                        <p:cTn id="13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4" fill="hold" nodeType="clickEffect">
                                  <p:stCondLst>
                                    <p:cond delay="0"/>
                                  </p:stCondLst>
                                  <p:childTnLst>
                                    <p:set>
                                      <p:cBhvr>
                                        <p:cTn id="141" dur="1" fill="hold">
                                          <p:stCondLst>
                                            <p:cond delay="0"/>
                                          </p:stCondLst>
                                        </p:cTn>
                                        <p:tgtEl>
                                          <p:spTgt spid="3">
                                            <p:txEl>
                                              <p:pRg st="10" end="10"/>
                                            </p:txEl>
                                          </p:spTgt>
                                        </p:tgtEl>
                                        <p:attrNameLst>
                                          <p:attrName>style.visibility</p:attrName>
                                        </p:attrNameLst>
                                      </p:cBhvr>
                                      <p:to>
                                        <p:strVal val="visible"/>
                                      </p:to>
                                    </p:set>
                                    <p:anim calcmode="lin" valueType="num">
                                      <p:cBhvr additive="base">
                                        <p:cTn id="14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4" fill="hold" nodeType="clickEffect">
                                  <p:stCondLst>
                                    <p:cond delay="0"/>
                                  </p:stCondLst>
                                  <p:childTnLst>
                                    <p:set>
                                      <p:cBhvr>
                                        <p:cTn id="147" dur="1" fill="hold">
                                          <p:stCondLst>
                                            <p:cond delay="0"/>
                                          </p:stCondLst>
                                        </p:cTn>
                                        <p:tgtEl>
                                          <p:spTgt spid="3">
                                            <p:txEl>
                                              <p:pRg st="11" end="11"/>
                                            </p:txEl>
                                          </p:spTgt>
                                        </p:tgtEl>
                                        <p:attrNameLst>
                                          <p:attrName>style.visibility</p:attrName>
                                        </p:attrNameLst>
                                      </p:cBhvr>
                                      <p:to>
                                        <p:strVal val="visible"/>
                                      </p:to>
                                    </p:set>
                                    <p:anim calcmode="lin" valueType="num">
                                      <p:cBhvr additive="base">
                                        <p:cTn id="14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4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ntr" presetSubtype="4" fill="hold" nodeType="clickEffect">
                                  <p:stCondLst>
                                    <p:cond delay="0"/>
                                  </p:stCondLst>
                                  <p:childTnLst>
                                    <p:set>
                                      <p:cBhvr>
                                        <p:cTn id="153" dur="1" fill="hold">
                                          <p:stCondLst>
                                            <p:cond delay="0"/>
                                          </p:stCondLst>
                                        </p:cTn>
                                        <p:tgtEl>
                                          <p:spTgt spid="3">
                                            <p:txEl>
                                              <p:pRg st="12" end="12"/>
                                            </p:txEl>
                                          </p:spTgt>
                                        </p:tgtEl>
                                        <p:attrNameLst>
                                          <p:attrName>style.visibility</p:attrName>
                                        </p:attrNameLst>
                                      </p:cBhvr>
                                      <p:to>
                                        <p:strVal val="visible"/>
                                      </p:to>
                                    </p:set>
                                    <p:anim calcmode="lin" valueType="num">
                                      <p:cBhvr additive="base">
                                        <p:cTn id="15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5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 presetClass="entr" presetSubtype="4" fill="hold" nodeType="clickEffect">
                                  <p:stCondLst>
                                    <p:cond delay="0"/>
                                  </p:stCondLst>
                                  <p:childTnLst>
                                    <p:set>
                                      <p:cBhvr>
                                        <p:cTn id="159" dur="1" fill="hold">
                                          <p:stCondLst>
                                            <p:cond delay="0"/>
                                          </p:stCondLst>
                                        </p:cTn>
                                        <p:tgtEl>
                                          <p:spTgt spid="3">
                                            <p:txEl>
                                              <p:pRg st="13" end="13"/>
                                            </p:txEl>
                                          </p:spTgt>
                                        </p:tgtEl>
                                        <p:attrNameLst>
                                          <p:attrName>style.visibility</p:attrName>
                                        </p:attrNameLst>
                                      </p:cBhvr>
                                      <p:to>
                                        <p:strVal val="visible"/>
                                      </p:to>
                                    </p:set>
                                    <p:anim calcmode="lin" valueType="num">
                                      <p:cBhvr additive="base">
                                        <p:cTn id="160"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61"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2" presetClass="entr" presetSubtype="4" fill="hold" nodeType="clickEffect">
                                  <p:stCondLst>
                                    <p:cond delay="0"/>
                                  </p:stCondLst>
                                  <p:childTnLst>
                                    <p:set>
                                      <p:cBhvr>
                                        <p:cTn id="165" dur="1" fill="hold">
                                          <p:stCondLst>
                                            <p:cond delay="0"/>
                                          </p:stCondLst>
                                        </p:cTn>
                                        <p:tgtEl>
                                          <p:spTgt spid="3">
                                            <p:txEl>
                                              <p:pRg st="14" end="14"/>
                                            </p:txEl>
                                          </p:spTgt>
                                        </p:tgtEl>
                                        <p:attrNameLst>
                                          <p:attrName>style.visibility</p:attrName>
                                        </p:attrNameLst>
                                      </p:cBhvr>
                                      <p:to>
                                        <p:strVal val="visible"/>
                                      </p:to>
                                    </p:set>
                                    <p:anim calcmode="lin" valueType="num">
                                      <p:cBhvr additive="base">
                                        <p:cTn id="166"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EA44B-3566-A4C9-2ABD-6767003D2647}"/>
              </a:ext>
            </a:extLst>
          </p:cNvPr>
          <p:cNvSpPr>
            <a:spLocks noGrp="1"/>
          </p:cNvSpPr>
          <p:nvPr>
            <p:ph type="title"/>
          </p:nvPr>
        </p:nvSpPr>
        <p:spPr/>
        <p:txBody>
          <a:bodyPr/>
          <a:lstStyle/>
          <a:p>
            <a:r>
              <a:rPr lang="en-US" dirty="0"/>
              <a:t>Weekly schedule</a:t>
            </a:r>
          </a:p>
        </p:txBody>
      </p:sp>
      <p:graphicFrame>
        <p:nvGraphicFramePr>
          <p:cNvPr id="7" name="Table 7">
            <a:extLst>
              <a:ext uri="{FF2B5EF4-FFF2-40B4-BE49-F238E27FC236}">
                <a16:creationId xmlns:a16="http://schemas.microsoft.com/office/drawing/2014/main" id="{1EB3AED4-8848-EFDC-1FE8-A9F2293C2A64}"/>
              </a:ext>
            </a:extLst>
          </p:cNvPr>
          <p:cNvGraphicFramePr>
            <a:graphicFrameLocks noGrp="1"/>
          </p:cNvGraphicFramePr>
          <p:nvPr>
            <p:ph idx="1"/>
            <p:extLst>
              <p:ext uri="{D42A27DB-BD31-4B8C-83A1-F6EECF244321}">
                <p14:modId xmlns:p14="http://schemas.microsoft.com/office/powerpoint/2010/main" val="2010010700"/>
              </p:ext>
            </p:extLst>
          </p:nvPr>
        </p:nvGraphicFramePr>
        <p:xfrm>
          <a:off x="1371606" y="3412252"/>
          <a:ext cx="9601194" cy="2392680"/>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val="570028517"/>
                    </a:ext>
                  </a:extLst>
                </a:gridCol>
                <a:gridCol w="1767840">
                  <a:extLst>
                    <a:ext uri="{9D8B030D-6E8A-4147-A177-3AD203B41FA5}">
                      <a16:colId xmlns:a16="http://schemas.microsoft.com/office/drawing/2014/main" val="2290529219"/>
                    </a:ext>
                  </a:extLst>
                </a:gridCol>
                <a:gridCol w="1645920">
                  <a:extLst>
                    <a:ext uri="{9D8B030D-6E8A-4147-A177-3AD203B41FA5}">
                      <a16:colId xmlns:a16="http://schemas.microsoft.com/office/drawing/2014/main" val="2215355221"/>
                    </a:ext>
                  </a:extLst>
                </a:gridCol>
                <a:gridCol w="1584960">
                  <a:extLst>
                    <a:ext uri="{9D8B030D-6E8A-4147-A177-3AD203B41FA5}">
                      <a16:colId xmlns:a16="http://schemas.microsoft.com/office/drawing/2014/main" val="2572176235"/>
                    </a:ext>
                  </a:extLst>
                </a:gridCol>
                <a:gridCol w="1666240">
                  <a:extLst>
                    <a:ext uri="{9D8B030D-6E8A-4147-A177-3AD203B41FA5}">
                      <a16:colId xmlns:a16="http://schemas.microsoft.com/office/drawing/2014/main" val="1282226693"/>
                    </a:ext>
                  </a:extLst>
                </a:gridCol>
                <a:gridCol w="1930394">
                  <a:extLst>
                    <a:ext uri="{9D8B030D-6E8A-4147-A177-3AD203B41FA5}">
                      <a16:colId xmlns:a16="http://schemas.microsoft.com/office/drawing/2014/main" val="1458631828"/>
                    </a:ext>
                  </a:extLst>
                </a:gridCol>
              </a:tblGrid>
              <a:tr h="370840">
                <a:tc>
                  <a:txBody>
                    <a:bodyPr/>
                    <a:lstStyle/>
                    <a:p>
                      <a:r>
                        <a:rPr lang="en-US" dirty="0"/>
                        <a:t>PERIOD</a:t>
                      </a:r>
                    </a:p>
                  </a:txBody>
                  <a:tcPr/>
                </a:tc>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tc>
                  <a:txBody>
                    <a:bodyPr/>
                    <a:lstStyle/>
                    <a:p>
                      <a:r>
                        <a:rPr lang="en-US" dirty="0"/>
                        <a:t>FRIDAY</a:t>
                      </a:r>
                    </a:p>
                  </a:txBody>
                  <a:tcPr/>
                </a:tc>
                <a:extLst>
                  <a:ext uri="{0D108BD9-81ED-4DB2-BD59-A6C34878D82A}">
                    <a16:rowId xmlns:a16="http://schemas.microsoft.com/office/drawing/2014/main" val="1076706541"/>
                  </a:ext>
                </a:extLst>
              </a:tr>
              <a:tr h="370840">
                <a:tc>
                  <a:txBody>
                    <a:bodyPr/>
                    <a:lstStyle/>
                    <a:p>
                      <a:r>
                        <a:rPr lang="en-US" dirty="0"/>
                        <a:t>1</a:t>
                      </a:r>
                    </a:p>
                  </a:txBody>
                  <a:tcPr/>
                </a:tc>
                <a:tc>
                  <a:txBody>
                    <a:bodyPr/>
                    <a:lstStyle/>
                    <a:p>
                      <a:endParaRPr lang="en-US" dirty="0"/>
                    </a:p>
                  </a:txBody>
                  <a:tcPr/>
                </a:tc>
                <a:tc>
                  <a:txBody>
                    <a:bodyPr/>
                    <a:lstStyle/>
                    <a:p>
                      <a:r>
                        <a:rPr lang="en-US" dirty="0"/>
                        <a:t>OUTING </a:t>
                      </a:r>
                    </a:p>
                  </a:txBody>
                  <a:tcPr/>
                </a:tc>
                <a:tc>
                  <a:txBody>
                    <a:bodyPr/>
                    <a:lstStyle/>
                    <a:p>
                      <a:r>
                        <a:rPr lang="en-US" dirty="0"/>
                        <a:t>Bouldering @ PCSS</a:t>
                      </a:r>
                    </a:p>
                  </a:txBody>
                  <a:tcPr/>
                </a:tc>
                <a:tc>
                  <a:txBody>
                    <a:bodyPr/>
                    <a:lstStyle/>
                    <a:p>
                      <a:r>
                        <a:rPr lang="en-US" dirty="0"/>
                        <a:t>OUTING</a:t>
                      </a:r>
                    </a:p>
                  </a:txBody>
                  <a:tcPr/>
                </a:tc>
                <a:tc>
                  <a:txBody>
                    <a:bodyPr/>
                    <a:lstStyle/>
                    <a:p>
                      <a:endParaRPr lang="en-US" dirty="0"/>
                    </a:p>
                  </a:txBody>
                  <a:tcPr/>
                </a:tc>
                <a:extLst>
                  <a:ext uri="{0D108BD9-81ED-4DB2-BD59-A6C34878D82A}">
                    <a16:rowId xmlns:a16="http://schemas.microsoft.com/office/drawing/2014/main" val="315493995"/>
                  </a:ext>
                </a:extLst>
              </a:tr>
              <a:tr h="370840">
                <a:tc>
                  <a:txBody>
                    <a:bodyPr/>
                    <a:lstStyle/>
                    <a:p>
                      <a:r>
                        <a:rPr lang="en-US" dirty="0"/>
                        <a:t>2</a:t>
                      </a:r>
                    </a:p>
                  </a:txBody>
                  <a:tcPr/>
                </a:tc>
                <a:tc>
                  <a:txBody>
                    <a:bodyPr/>
                    <a:lstStyle/>
                    <a:p>
                      <a:endParaRPr lang="en-US"/>
                    </a:p>
                  </a:txBody>
                  <a:tcPr/>
                </a:tc>
                <a:tc>
                  <a:txBody>
                    <a:bodyPr/>
                    <a:lstStyle/>
                    <a:p>
                      <a:r>
                        <a:rPr lang="en-US" dirty="0"/>
                        <a:t>OUTING</a:t>
                      </a:r>
                    </a:p>
                  </a:txBody>
                  <a:tcPr/>
                </a:tc>
                <a:tc>
                  <a:txBody>
                    <a:bodyPr/>
                    <a:lstStyle/>
                    <a:p>
                      <a:endParaRPr lang="en-US"/>
                    </a:p>
                  </a:txBody>
                  <a:tcPr/>
                </a:tc>
                <a:tc>
                  <a:txBody>
                    <a:bodyPr/>
                    <a:lstStyle/>
                    <a:p>
                      <a:r>
                        <a:rPr lang="en-US" dirty="0"/>
                        <a:t>OUTING</a:t>
                      </a:r>
                    </a:p>
                  </a:txBody>
                  <a:tcPr/>
                </a:tc>
                <a:tc>
                  <a:txBody>
                    <a:bodyPr/>
                    <a:lstStyle/>
                    <a:p>
                      <a:endParaRPr lang="en-US" dirty="0"/>
                    </a:p>
                  </a:txBody>
                  <a:tcPr/>
                </a:tc>
                <a:extLst>
                  <a:ext uri="{0D108BD9-81ED-4DB2-BD59-A6C34878D82A}">
                    <a16:rowId xmlns:a16="http://schemas.microsoft.com/office/drawing/2014/main" val="2775347699"/>
                  </a:ext>
                </a:extLst>
              </a:tr>
              <a:tr h="370840">
                <a:tc>
                  <a:txBody>
                    <a:bodyPr/>
                    <a:lstStyle/>
                    <a:p>
                      <a:r>
                        <a:rPr lang="en-US" dirty="0"/>
                        <a:t>3</a:t>
                      </a:r>
                    </a:p>
                  </a:txBody>
                  <a:tcPr/>
                </a:tc>
                <a:tc>
                  <a:txBody>
                    <a:bodyPr/>
                    <a:lstStyle/>
                    <a:p>
                      <a:endParaRPr lang="en-US"/>
                    </a:p>
                  </a:txBody>
                  <a:tcPr/>
                </a:tc>
                <a:tc>
                  <a:txBody>
                    <a:bodyPr/>
                    <a:lstStyle/>
                    <a:p>
                      <a:r>
                        <a:rPr lang="en-US" dirty="0"/>
                        <a:t>OUTING</a:t>
                      </a:r>
                    </a:p>
                  </a:txBody>
                  <a:tcPr/>
                </a:tc>
                <a:tc>
                  <a:txBody>
                    <a:bodyPr/>
                    <a:lstStyle/>
                    <a:p>
                      <a:endParaRPr lang="en-US"/>
                    </a:p>
                  </a:txBody>
                  <a:tcPr/>
                </a:tc>
                <a:tc>
                  <a:txBody>
                    <a:bodyPr/>
                    <a:lstStyle/>
                    <a:p>
                      <a:r>
                        <a:rPr lang="en-US" dirty="0"/>
                        <a:t>OUTING</a:t>
                      </a:r>
                    </a:p>
                  </a:txBody>
                  <a:tcPr/>
                </a:tc>
                <a:tc>
                  <a:txBody>
                    <a:bodyPr/>
                    <a:lstStyle/>
                    <a:p>
                      <a:endParaRPr lang="en-US"/>
                    </a:p>
                  </a:txBody>
                  <a:tcPr/>
                </a:tc>
                <a:extLst>
                  <a:ext uri="{0D108BD9-81ED-4DB2-BD59-A6C34878D82A}">
                    <a16:rowId xmlns:a16="http://schemas.microsoft.com/office/drawing/2014/main" val="1809408502"/>
                  </a:ext>
                </a:extLst>
              </a:tr>
              <a:tr h="370840">
                <a:tc>
                  <a:txBody>
                    <a:bodyPr/>
                    <a:lstStyle/>
                    <a:p>
                      <a:r>
                        <a:rPr lang="en-US" dirty="0"/>
                        <a:t>4</a:t>
                      </a:r>
                    </a:p>
                  </a:txBody>
                  <a:tcPr/>
                </a:tc>
                <a:tc>
                  <a:txBody>
                    <a:bodyPr/>
                    <a:lstStyle/>
                    <a:p>
                      <a:r>
                        <a:rPr lang="en-US" dirty="0"/>
                        <a:t>Work out @ PCSS</a:t>
                      </a:r>
                    </a:p>
                  </a:txBody>
                  <a:tcPr/>
                </a:tc>
                <a:tc>
                  <a:txBody>
                    <a:bodyPr/>
                    <a:lstStyle/>
                    <a:p>
                      <a:r>
                        <a:rPr lang="en-US" dirty="0"/>
                        <a:t>OUTING</a:t>
                      </a:r>
                    </a:p>
                  </a:txBody>
                  <a:tcPr/>
                </a:tc>
                <a:tc>
                  <a:txBody>
                    <a:bodyPr/>
                    <a:lstStyle/>
                    <a:p>
                      <a:endParaRPr lang="en-US"/>
                    </a:p>
                  </a:txBody>
                  <a:tcPr/>
                </a:tc>
                <a:tc>
                  <a:txBody>
                    <a:bodyPr/>
                    <a:lstStyle/>
                    <a:p>
                      <a:r>
                        <a:rPr lang="en-US" dirty="0"/>
                        <a:t>OUTING</a:t>
                      </a:r>
                    </a:p>
                  </a:txBody>
                  <a:tcPr/>
                </a:tc>
                <a:tc>
                  <a:txBody>
                    <a:bodyPr/>
                    <a:lstStyle/>
                    <a:p>
                      <a:endParaRPr lang="en-US" dirty="0"/>
                    </a:p>
                  </a:txBody>
                  <a:tcPr/>
                </a:tc>
                <a:extLst>
                  <a:ext uri="{0D108BD9-81ED-4DB2-BD59-A6C34878D82A}">
                    <a16:rowId xmlns:a16="http://schemas.microsoft.com/office/drawing/2014/main" val="1868495435"/>
                  </a:ext>
                </a:extLst>
              </a:tr>
            </a:tbl>
          </a:graphicData>
        </a:graphic>
      </p:graphicFrame>
      <p:sp>
        <p:nvSpPr>
          <p:cNvPr id="9" name="TextBox 8">
            <a:extLst>
              <a:ext uri="{FF2B5EF4-FFF2-40B4-BE49-F238E27FC236}">
                <a16:creationId xmlns:a16="http://schemas.microsoft.com/office/drawing/2014/main" id="{06C4D09D-0F1A-44C3-97A2-1EF00448B3CE}"/>
              </a:ext>
            </a:extLst>
          </p:cNvPr>
          <p:cNvSpPr txBox="1"/>
          <p:nvPr/>
        </p:nvSpPr>
        <p:spPr>
          <a:xfrm>
            <a:off x="1503680" y="2397760"/>
            <a:ext cx="3698192" cy="369332"/>
          </a:xfrm>
          <a:prstGeom prst="rect">
            <a:avLst/>
          </a:prstGeom>
          <a:noFill/>
        </p:spPr>
        <p:txBody>
          <a:bodyPr wrap="none" rtlCol="0">
            <a:spAutoFit/>
          </a:bodyPr>
          <a:lstStyle/>
          <a:p>
            <a:r>
              <a:rPr lang="en-US" dirty="0"/>
              <a:t>Our general schedule looks like this:</a:t>
            </a:r>
          </a:p>
        </p:txBody>
      </p:sp>
    </p:spTree>
    <p:extLst>
      <p:ext uri="{BB962C8B-B14F-4D97-AF65-F5344CB8AC3E}">
        <p14:creationId xmlns:p14="http://schemas.microsoft.com/office/powerpoint/2010/main" val="3180740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 </a:t>
            </a:r>
            <a:r>
              <a:rPr lang="en-US" dirty="0" err="1"/>
              <a:t>McDade</a:t>
            </a:r>
            <a:r>
              <a:rPr lang="is-IS" dirty="0"/>
              <a:t>…</a:t>
            </a:r>
            <a:endParaRPr lang="en-US" dirty="0"/>
          </a:p>
        </p:txBody>
      </p:sp>
      <p:sp>
        <p:nvSpPr>
          <p:cNvPr id="3" name="Content Placeholder 2"/>
          <p:cNvSpPr>
            <a:spLocks noGrp="1"/>
          </p:cNvSpPr>
          <p:nvPr>
            <p:ph idx="1"/>
          </p:nvPr>
        </p:nvSpPr>
        <p:spPr/>
        <p:txBody>
          <a:bodyPr/>
          <a:lstStyle/>
          <a:p>
            <a:endParaRPr lang="is-IS" sz="3200" dirty="0"/>
          </a:p>
        </p:txBody>
      </p:sp>
      <p:pic>
        <p:nvPicPr>
          <p:cNvPr id="4" name="Picture 3"/>
          <p:cNvPicPr>
            <a:picLocks noChangeAspect="1"/>
          </p:cNvPicPr>
          <p:nvPr/>
        </p:nvPicPr>
        <p:blipFill>
          <a:blip r:embed="rId2"/>
          <a:stretch>
            <a:fillRect/>
          </a:stretch>
        </p:blipFill>
        <p:spPr>
          <a:xfrm rot="577442">
            <a:off x="861600" y="1533935"/>
            <a:ext cx="4629446" cy="3080686"/>
          </a:xfrm>
          <a:prstGeom prst="rect">
            <a:avLst/>
          </a:prstGeom>
        </p:spPr>
      </p:pic>
      <p:pic>
        <p:nvPicPr>
          <p:cNvPr id="5" name="Picture 4"/>
          <p:cNvPicPr>
            <a:picLocks noChangeAspect="1"/>
          </p:cNvPicPr>
          <p:nvPr/>
        </p:nvPicPr>
        <p:blipFill>
          <a:blip r:embed="rId3"/>
          <a:stretch>
            <a:fillRect/>
          </a:stretch>
        </p:blipFill>
        <p:spPr>
          <a:xfrm rot="836551">
            <a:off x="8505960" y="514367"/>
            <a:ext cx="3743134" cy="2792954"/>
          </a:xfrm>
          <a:prstGeom prst="rect">
            <a:avLst/>
          </a:prstGeom>
        </p:spPr>
      </p:pic>
      <p:pic>
        <p:nvPicPr>
          <p:cNvPr id="6" name="Picture 5"/>
          <p:cNvPicPr>
            <a:picLocks noChangeAspect="1"/>
          </p:cNvPicPr>
          <p:nvPr/>
        </p:nvPicPr>
        <p:blipFill>
          <a:blip r:embed="rId4"/>
          <a:stretch>
            <a:fillRect/>
          </a:stretch>
        </p:blipFill>
        <p:spPr>
          <a:xfrm rot="21076563">
            <a:off x="4893390" y="98555"/>
            <a:ext cx="4409999" cy="3303242"/>
          </a:xfrm>
          <a:prstGeom prst="rect">
            <a:avLst/>
          </a:prstGeom>
        </p:spPr>
      </p:pic>
      <p:pic>
        <p:nvPicPr>
          <p:cNvPr id="7" name="Picture 6">
            <a:extLst>
              <a:ext uri="{FF2B5EF4-FFF2-40B4-BE49-F238E27FC236}">
                <a16:creationId xmlns:a16="http://schemas.microsoft.com/office/drawing/2014/main" id="{932BDC3C-5E2C-0ACC-A57D-4DAD84D05511}"/>
              </a:ext>
            </a:extLst>
          </p:cNvPr>
          <p:cNvPicPr>
            <a:picLocks noChangeAspect="1"/>
          </p:cNvPicPr>
          <p:nvPr/>
        </p:nvPicPr>
        <p:blipFill>
          <a:blip r:embed="rId5"/>
          <a:stretch>
            <a:fillRect/>
          </a:stretch>
        </p:blipFill>
        <p:spPr>
          <a:xfrm rot="21311666">
            <a:off x="7734112" y="3001564"/>
            <a:ext cx="3823695" cy="3581401"/>
          </a:xfrm>
          <a:prstGeom prst="rect">
            <a:avLst/>
          </a:prstGeom>
        </p:spPr>
      </p:pic>
      <p:pic>
        <p:nvPicPr>
          <p:cNvPr id="8" name="Picture 7">
            <a:extLst>
              <a:ext uri="{FF2B5EF4-FFF2-40B4-BE49-F238E27FC236}">
                <a16:creationId xmlns:a16="http://schemas.microsoft.com/office/drawing/2014/main" id="{5BFA083C-9241-4676-1886-F8A26091EEF4}"/>
              </a:ext>
            </a:extLst>
          </p:cNvPr>
          <p:cNvPicPr>
            <a:picLocks noChangeAspect="1"/>
          </p:cNvPicPr>
          <p:nvPr/>
        </p:nvPicPr>
        <p:blipFill>
          <a:blip r:embed="rId6"/>
          <a:stretch>
            <a:fillRect/>
          </a:stretch>
        </p:blipFill>
        <p:spPr>
          <a:xfrm>
            <a:off x="3922694" y="3765244"/>
            <a:ext cx="4259442" cy="2536873"/>
          </a:xfrm>
          <a:prstGeom prst="rect">
            <a:avLst/>
          </a:prstGeom>
        </p:spPr>
      </p:pic>
      <p:pic>
        <p:nvPicPr>
          <p:cNvPr id="9" name="Picture 8">
            <a:extLst>
              <a:ext uri="{FF2B5EF4-FFF2-40B4-BE49-F238E27FC236}">
                <a16:creationId xmlns:a16="http://schemas.microsoft.com/office/drawing/2014/main" id="{4612D22B-389B-9939-05ED-1DC0F7ECE687}"/>
              </a:ext>
            </a:extLst>
          </p:cNvPr>
          <p:cNvPicPr>
            <a:picLocks noChangeAspect="1"/>
          </p:cNvPicPr>
          <p:nvPr/>
        </p:nvPicPr>
        <p:blipFill>
          <a:blip r:embed="rId7"/>
          <a:stretch>
            <a:fillRect/>
          </a:stretch>
        </p:blipFill>
        <p:spPr>
          <a:xfrm>
            <a:off x="300647" y="4511941"/>
            <a:ext cx="3492500" cy="2057400"/>
          </a:xfrm>
          <a:prstGeom prst="rect">
            <a:avLst/>
          </a:prstGeom>
        </p:spPr>
      </p:pic>
    </p:spTree>
    <p:extLst>
      <p:ext uri="{BB962C8B-B14F-4D97-AF65-F5344CB8AC3E}">
        <p14:creationId xmlns:p14="http://schemas.microsoft.com/office/powerpoint/2010/main" val="3704253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C1B0-D8AB-6B45-A3DD-ADD1A0FDF0C2}"/>
              </a:ext>
            </a:extLst>
          </p:cNvPr>
          <p:cNvSpPr>
            <a:spLocks noGrp="1"/>
          </p:cNvSpPr>
          <p:nvPr>
            <p:ph type="title"/>
          </p:nvPr>
        </p:nvSpPr>
        <p:spPr/>
        <p:txBody>
          <a:bodyPr/>
          <a:lstStyle/>
          <a:p>
            <a:r>
              <a:rPr lang="en-US" dirty="0"/>
              <a:t>Ms. McDade continued…</a:t>
            </a:r>
          </a:p>
        </p:txBody>
      </p:sp>
      <p:sp>
        <p:nvSpPr>
          <p:cNvPr id="3" name="Content Placeholder 2">
            <a:extLst>
              <a:ext uri="{FF2B5EF4-FFF2-40B4-BE49-F238E27FC236}">
                <a16:creationId xmlns:a16="http://schemas.microsoft.com/office/drawing/2014/main" id="{B9E3622E-FE08-004C-8A8F-383BC07FF07D}"/>
              </a:ext>
            </a:extLst>
          </p:cNvPr>
          <p:cNvSpPr>
            <a:spLocks noGrp="1"/>
          </p:cNvSpPr>
          <p:nvPr>
            <p:ph idx="1"/>
          </p:nvPr>
        </p:nvSpPr>
        <p:spPr>
          <a:xfrm>
            <a:off x="1371600" y="2286000"/>
            <a:ext cx="9601200" cy="4216400"/>
          </a:xfrm>
        </p:spPr>
        <p:txBody>
          <a:bodyPr/>
          <a:lstStyle/>
          <a:p>
            <a:r>
              <a:rPr lang="en-US" dirty="0"/>
              <a:t>My full name is Laura Kathleen McDade</a:t>
            </a:r>
          </a:p>
          <a:p>
            <a:r>
              <a:rPr lang="en-US" dirty="0"/>
              <a:t>You can call me Ms. McDade</a:t>
            </a:r>
          </a:p>
          <a:p>
            <a:r>
              <a:rPr lang="en-US" dirty="0"/>
              <a:t>My pronouns are she/ her</a:t>
            </a:r>
          </a:p>
          <a:p>
            <a:r>
              <a:rPr lang="en-US" dirty="0"/>
              <a:t>My learning style is a mixture of visual, auditory, verbal, physical, social and solitary</a:t>
            </a:r>
          </a:p>
          <a:p>
            <a:r>
              <a:rPr lang="en-US" dirty="0"/>
              <a:t>My </a:t>
            </a:r>
            <a:r>
              <a:rPr lang="en-US" dirty="0" err="1"/>
              <a:t>favourite</a:t>
            </a:r>
            <a:r>
              <a:rPr lang="en-US" dirty="0"/>
              <a:t> things to do outside of school are wandering in the forest, skiing and playing music</a:t>
            </a:r>
          </a:p>
          <a:p>
            <a:r>
              <a:rPr lang="en-US" dirty="0"/>
              <a:t>My </a:t>
            </a:r>
            <a:r>
              <a:rPr lang="en-US" dirty="0" err="1"/>
              <a:t>favourite</a:t>
            </a:r>
            <a:r>
              <a:rPr lang="en-US" dirty="0"/>
              <a:t> musician is Sara </a:t>
            </a:r>
            <a:r>
              <a:rPr lang="en-US" dirty="0" err="1"/>
              <a:t>Bareills</a:t>
            </a:r>
            <a:endParaRPr lang="en-US" dirty="0"/>
          </a:p>
          <a:p>
            <a:r>
              <a:rPr lang="en-US" dirty="0"/>
              <a:t>I like to snacks. Lots of snacks. Goldfish crackers always hit the spot.</a:t>
            </a:r>
          </a:p>
          <a:p>
            <a:r>
              <a:rPr lang="en-US" dirty="0"/>
              <a:t>I am most excited about sharing experiences with all of you this semester</a:t>
            </a:r>
          </a:p>
          <a:p>
            <a:r>
              <a:rPr lang="en-US" dirty="0"/>
              <a:t>I am most nervous about managing my concussion</a:t>
            </a:r>
          </a:p>
        </p:txBody>
      </p:sp>
    </p:spTree>
    <p:extLst>
      <p:ext uri="{BB962C8B-B14F-4D97-AF65-F5344CB8AC3E}">
        <p14:creationId xmlns:p14="http://schemas.microsoft.com/office/powerpoint/2010/main" val="13049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69DC7-3338-5A0B-77D2-841D60784F4B}"/>
              </a:ext>
            </a:extLst>
          </p:cNvPr>
          <p:cNvSpPr>
            <a:spLocks noGrp="1"/>
          </p:cNvSpPr>
          <p:nvPr>
            <p:ph type="title"/>
          </p:nvPr>
        </p:nvSpPr>
        <p:spPr/>
        <p:txBody>
          <a:bodyPr/>
          <a:lstStyle/>
          <a:p>
            <a:r>
              <a:rPr lang="en-US" dirty="0"/>
              <a:t>Student Information Profiles</a:t>
            </a:r>
          </a:p>
        </p:txBody>
      </p:sp>
      <p:sp>
        <p:nvSpPr>
          <p:cNvPr id="3" name="Content Placeholder 2">
            <a:extLst>
              <a:ext uri="{FF2B5EF4-FFF2-40B4-BE49-F238E27FC236}">
                <a16:creationId xmlns:a16="http://schemas.microsoft.com/office/drawing/2014/main" id="{9BE6E443-CE2F-FB3B-1299-903A880AEBCD}"/>
              </a:ext>
            </a:extLst>
          </p:cNvPr>
          <p:cNvSpPr>
            <a:spLocks noGrp="1"/>
          </p:cNvSpPr>
          <p:nvPr>
            <p:ph idx="1"/>
          </p:nvPr>
        </p:nvSpPr>
        <p:spPr/>
        <p:txBody>
          <a:bodyPr/>
          <a:lstStyle/>
          <a:p>
            <a:r>
              <a:rPr lang="en-US" dirty="0"/>
              <a:t>Please take some time to fill out your student information profile</a:t>
            </a:r>
          </a:p>
          <a:p>
            <a:r>
              <a:rPr lang="en-US" dirty="0"/>
              <a:t>Hand it in when you are done</a:t>
            </a:r>
          </a:p>
          <a:p>
            <a:endParaRPr lang="en-US" dirty="0"/>
          </a:p>
        </p:txBody>
      </p:sp>
    </p:spTree>
    <p:extLst>
      <p:ext uri="{BB962C8B-B14F-4D97-AF65-F5344CB8AC3E}">
        <p14:creationId xmlns:p14="http://schemas.microsoft.com/office/powerpoint/2010/main" val="184737806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2512</TotalTime>
  <Words>965</Words>
  <Application>Microsoft Macintosh PowerPoint</Application>
  <PresentationFormat>Widescreen</PresentationFormat>
  <Paragraphs>169</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Abadi MT Condensed Extra Bold</vt:lpstr>
      <vt:lpstr>American Typewriter</vt:lpstr>
      <vt:lpstr>Bauhaus 93</vt:lpstr>
      <vt:lpstr>Franklin Gothic Book</vt:lpstr>
      <vt:lpstr>Phosphate Inline</vt:lpstr>
      <vt:lpstr>Segoe Print</vt:lpstr>
      <vt:lpstr>SignPainter-HouseScript</vt:lpstr>
      <vt:lpstr>Crop</vt:lpstr>
      <vt:lpstr>PowerPoint Presentation</vt:lpstr>
      <vt:lpstr>INTRODUCTIONS</vt:lpstr>
      <vt:lpstr>Acknowledgement</vt:lpstr>
      <vt:lpstr>Our class</vt:lpstr>
      <vt:lpstr>SASE 9 program – Overview</vt:lpstr>
      <vt:lpstr>Weekly schedule</vt:lpstr>
      <vt:lpstr>Ms. McDade…</vt:lpstr>
      <vt:lpstr>Ms. McDade continued…</vt:lpstr>
      <vt:lpstr>Student Information Profiles</vt:lpstr>
      <vt:lpstr>HOUSEKEEPING</vt:lpstr>
      <vt:lpstr>SASE 9 space</vt:lpstr>
      <vt:lpstr>Breaks and lunch</vt:lpstr>
      <vt:lpstr>Cell phones</vt:lpstr>
      <vt:lpstr>Emergencies</vt:lpstr>
      <vt:lpstr>Being prepared</vt:lpstr>
      <vt:lpstr>Lates and absences</vt:lpstr>
      <vt:lpstr>Drugs and alcohol</vt:lpstr>
      <vt:lpstr>Relationships</vt:lpstr>
      <vt:lpstr>SASE Code of Conduct</vt:lpstr>
      <vt:lpstr>Support</vt:lpstr>
      <vt:lpstr>COURSES</vt:lpstr>
      <vt:lpstr>Outdoor Education 10</vt:lpstr>
      <vt:lpstr>Physical and Health Education 9</vt:lpstr>
      <vt:lpstr>Science 9</vt:lpstr>
      <vt:lpstr>Social Studies 9</vt:lpstr>
      <vt:lpstr>Activity</vt:lpstr>
      <vt:lpstr>DOCUMENTS</vt:lpstr>
      <vt:lpstr>Important documents</vt:lpstr>
      <vt:lpstr>Website and communication</vt:lpstr>
      <vt:lpstr>AFTERNOON ACTIVITIES</vt:lpstr>
      <vt:lpstr>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McDade</dc:creator>
  <cp:lastModifiedBy>Kathleen McDade</cp:lastModifiedBy>
  <cp:revision>47</cp:revision>
  <dcterms:created xsi:type="dcterms:W3CDTF">2021-01-17T05:15:01Z</dcterms:created>
  <dcterms:modified xsi:type="dcterms:W3CDTF">2023-01-17T01:05:48Z</dcterms:modified>
</cp:coreProperties>
</file>