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58" r:id="rId4"/>
    <p:sldId id="259" r:id="rId5"/>
    <p:sldId id="260" r:id="rId6"/>
    <p:sldId id="261" r:id="rId7"/>
    <p:sldId id="257"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0"/>
    <p:restoredTop sz="92987"/>
  </p:normalViewPr>
  <p:slideViewPr>
    <p:cSldViewPr snapToGrid="0" snapToObjects="1">
      <p:cViewPr varScale="1">
        <p:scale>
          <a:sx n="61" d="100"/>
          <a:sy n="61" d="100"/>
        </p:scale>
        <p:origin x="232" y="1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D70238B-6001-5D4B-A69B-3B490458DDE3}" type="datetimeFigureOut">
              <a:rPr lang="en-US" smtClean="0"/>
              <a:t>8/19/20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36F925D-C386-8F46-86A7-C257B7335EF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111751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1D70238B-6001-5D4B-A69B-3B490458DDE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64284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1D70238B-6001-5D4B-A69B-3B490458DDE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0417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1D70238B-6001-5D4B-A69B-3B490458DDE3}" type="datetimeFigureOut">
              <a:rPr lang="en-US" smtClean="0"/>
              <a:t>8/19/20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19393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D70238B-6001-5D4B-A69B-3B490458DDE3}" type="datetimeFigureOut">
              <a:rPr lang="en-US" smtClean="0"/>
              <a:t>8/19/20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36F925D-C386-8F46-86A7-C257B7335EF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53216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CA"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1D70238B-6001-5D4B-A69B-3B490458DDE3}" type="datetimeFigureOut">
              <a:rPr lang="en-US" smtClean="0"/>
              <a:t>8/19/20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32061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1D70238B-6001-5D4B-A69B-3B490458DDE3}" type="datetimeFigureOut">
              <a:rPr lang="en-US" smtClean="0"/>
              <a:t>8/19/20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26802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1D70238B-6001-5D4B-A69B-3B490458DDE3}" type="datetimeFigureOut">
              <a:rPr lang="en-US" smtClean="0"/>
              <a:t>8/19/20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2257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0238B-6001-5D4B-A69B-3B490458DDE3}" type="datetimeFigureOut">
              <a:rPr lang="en-US" smtClean="0"/>
              <a:t>8/19/20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52917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CA"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70238B-6001-5D4B-A69B-3B490458DDE3}" type="datetimeFigureOut">
              <a:rPr lang="en-US" smtClean="0"/>
              <a:t>8/19/20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36F925D-C386-8F46-86A7-C257B7335EF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653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70238B-6001-5D4B-A69B-3B490458DDE3}" type="datetimeFigureOut">
              <a:rPr lang="en-US" smtClean="0"/>
              <a:t>8/19/20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36F925D-C386-8F46-86A7-C257B7335EF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6298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D70238B-6001-5D4B-A69B-3B490458DDE3}" type="datetimeFigureOut">
              <a:rPr lang="en-US" smtClean="0"/>
              <a:t>8/19/20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36F925D-C386-8F46-86A7-C257B7335EF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767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 Id="rId3" Type="http://schemas.openxmlformats.org/officeDocument/2006/relationships/image" Target="../media/image1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5" Type="http://schemas.openxmlformats.org/officeDocument/2006/relationships/image" Target="../media/image22.tiff"/><Relationship Id="rId6" Type="http://schemas.openxmlformats.org/officeDocument/2006/relationships/image" Target="../media/image23.tiff"/><Relationship Id="rId7" Type="http://schemas.openxmlformats.org/officeDocument/2006/relationships/image" Target="../media/image24.tiff"/><Relationship Id="rId8" Type="http://schemas.openxmlformats.org/officeDocument/2006/relationships/image" Target="../media/image25.tiff"/><Relationship Id="rId9"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tiff"/></Relationships>
</file>

<file path=ppt/slides/_rels/slide15.xml.rels><?xml version="1.0" encoding="UTF-8" standalone="yes"?>
<Relationships xmlns="http://schemas.openxmlformats.org/package/2006/relationships"><Relationship Id="rId3" Type="http://schemas.openxmlformats.org/officeDocument/2006/relationships/hyperlink" Target="mailto:kathleen.mcdade@yesnet.yk.ca" TargetMode="External"/><Relationship Id="rId4"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hyperlink" Target="http://mcdadepcss.weebly.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tiff"/><Relationship Id="rId4" Type="http://schemas.openxmlformats.org/officeDocument/2006/relationships/image" Target="../media/image32.tiff"/><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17.xml.rels><?xml version="1.0" encoding="UTF-8" standalone="yes"?>
<Relationships xmlns="http://schemas.openxmlformats.org/package/2006/relationships"><Relationship Id="rId3" Type="http://schemas.openxmlformats.org/officeDocument/2006/relationships/image" Target="../media/image34.tiff"/><Relationship Id="rId4"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858568">
            <a:off x="4186131" y="576006"/>
            <a:ext cx="8390222" cy="1323439"/>
          </a:xfrm>
          <a:prstGeom prst="rect">
            <a:avLst/>
          </a:prstGeom>
          <a:noFill/>
        </p:spPr>
        <p:txBody>
          <a:bodyPr wrap="square" lIns="91440" tIns="45720" rIns="91440" bIns="45720">
            <a:spAutoFit/>
          </a:bodyPr>
          <a:lstStyle/>
          <a:p>
            <a:pPr algn="ctr"/>
            <a:r>
              <a:rPr lang="en-CA"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merican Typewriter" charset="0"/>
                <a:ea typeface="American Typewriter" charset="0"/>
                <a:cs typeface="American Typewriter" charset="0"/>
              </a:rPr>
              <a:t>Welcome!</a:t>
            </a:r>
            <a:endParaRPr lang="en-CA" sz="8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merican Typewriter" charset="0"/>
              <a:ea typeface="American Typewriter" charset="0"/>
              <a:cs typeface="American Typewriter" charset="0"/>
            </a:endParaRPr>
          </a:p>
        </p:txBody>
      </p:sp>
      <p:sp>
        <p:nvSpPr>
          <p:cNvPr id="5" name="Rectangle 4"/>
          <p:cNvSpPr/>
          <p:nvPr/>
        </p:nvSpPr>
        <p:spPr>
          <a:xfrm>
            <a:off x="426720" y="306938"/>
            <a:ext cx="5384800" cy="1323439"/>
          </a:xfrm>
          <a:prstGeom prst="rect">
            <a:avLst/>
          </a:prstGeom>
          <a:solidFill>
            <a:srgbClr val="7030A0"/>
          </a:solidFill>
        </p:spPr>
        <p:txBody>
          <a:bodyPr wrap="square" lIns="91440" tIns="45720" rIns="91440" bIns="45720">
            <a:spAutoFit/>
          </a:bodyPr>
          <a:lstStyle/>
          <a:p>
            <a:pPr algn="ctr"/>
            <a:r>
              <a:rPr lang="en-CA" sz="8000" b="1" dirty="0" err="1" smtClean="0">
                <a:ln w="22225">
                  <a:solidFill>
                    <a:schemeClr val="accent2"/>
                  </a:solidFill>
                  <a:prstDash val="solid"/>
                </a:ln>
                <a:solidFill>
                  <a:schemeClr val="accent2">
                    <a:lumMod val="40000"/>
                    <a:lumOff val="60000"/>
                  </a:schemeClr>
                </a:solidFill>
                <a:latin typeface="Bauhaus 93" charset="0"/>
                <a:ea typeface="Bauhaus 93" charset="0"/>
                <a:cs typeface="Bauhaus 93" charset="0"/>
              </a:rPr>
              <a:t>Bienvenue</a:t>
            </a:r>
            <a:r>
              <a:rPr lang="en-CA" sz="8000" b="1" dirty="0" smtClean="0">
                <a:ln w="22225">
                  <a:solidFill>
                    <a:schemeClr val="accent2"/>
                  </a:solidFill>
                  <a:prstDash val="solid"/>
                </a:ln>
                <a:solidFill>
                  <a:schemeClr val="accent2">
                    <a:lumMod val="40000"/>
                    <a:lumOff val="60000"/>
                  </a:schemeClr>
                </a:solidFill>
                <a:latin typeface="Bauhaus 93" charset="0"/>
                <a:ea typeface="Bauhaus 93" charset="0"/>
                <a:cs typeface="Bauhaus 93" charset="0"/>
              </a:rPr>
              <a:t>!</a:t>
            </a:r>
            <a:endParaRPr lang="en-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charset="0"/>
              <a:ea typeface="Bauhaus 93" charset="0"/>
              <a:cs typeface="Bauhaus 93" charset="0"/>
            </a:endParaRPr>
          </a:p>
        </p:txBody>
      </p:sp>
      <p:sp>
        <p:nvSpPr>
          <p:cNvPr id="6" name="Rectangle 5"/>
          <p:cNvSpPr/>
          <p:nvPr/>
        </p:nvSpPr>
        <p:spPr>
          <a:xfrm>
            <a:off x="-384289" y="3528288"/>
            <a:ext cx="8024953" cy="1631216"/>
          </a:xfrm>
          <a:prstGeom prst="rect">
            <a:avLst/>
          </a:prstGeom>
          <a:noFill/>
        </p:spPr>
        <p:txBody>
          <a:bodyPr wrap="none" lIns="91440" tIns="45720" rIns="91440" bIns="45720">
            <a:spAutoFit/>
            <a:scene3d>
              <a:camera prst="perspectiveContrastingRightFacing"/>
              <a:lightRig rig="threePt" dir="t"/>
            </a:scene3d>
          </a:bodyPr>
          <a:lstStyle/>
          <a:p>
            <a:pPr algn="ctr"/>
            <a:r>
              <a:rPr lang="en-CA" sz="10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Print" charset="0"/>
                <a:ea typeface="Segoe Print" charset="0"/>
                <a:cs typeface="Segoe Print" charset="0"/>
              </a:rPr>
              <a:t>Tunngasugit</a:t>
            </a:r>
            <a:endParaRPr lang="en-CA" sz="10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Print" charset="0"/>
              <a:ea typeface="Segoe Print" charset="0"/>
              <a:cs typeface="Segoe Print" charset="0"/>
            </a:endParaRPr>
          </a:p>
        </p:txBody>
      </p:sp>
      <p:sp>
        <p:nvSpPr>
          <p:cNvPr id="7" name="Rectangle 6"/>
          <p:cNvSpPr/>
          <p:nvPr/>
        </p:nvSpPr>
        <p:spPr>
          <a:xfrm>
            <a:off x="3595608" y="5023923"/>
            <a:ext cx="8260866" cy="1200329"/>
          </a:xfrm>
          <a:prstGeom prst="rect">
            <a:avLst/>
          </a:prstGeom>
          <a:noFill/>
        </p:spPr>
        <p:txBody>
          <a:bodyPr wrap="square" lIns="91440" tIns="45720" rIns="91440" bIns="45720">
            <a:spAutoFit/>
          </a:bodyPr>
          <a:lstStyle/>
          <a:p>
            <a:pPr algn="ctr"/>
            <a:r>
              <a:rPr lang="en-US" sz="7200" b="1" dirty="0" err="1">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Shro</a:t>
            </a:r>
            <a:r>
              <a:rPr lang="en-US" sz="72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 </a:t>
            </a:r>
            <a:r>
              <a:rPr lang="en-US" sz="7200" b="1" dirty="0" err="1">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Kwàthän</a:t>
            </a:r>
            <a:r>
              <a:rPr lang="en-US" sz="72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 Ni I</a:t>
            </a:r>
            <a:endParaRPr lang="en-CA" sz="72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endParaRPr>
          </a:p>
        </p:txBody>
      </p:sp>
      <p:sp>
        <p:nvSpPr>
          <p:cNvPr id="8" name="Rectangle 7"/>
          <p:cNvSpPr/>
          <p:nvPr/>
        </p:nvSpPr>
        <p:spPr>
          <a:xfrm rot="20045073">
            <a:off x="6960200" y="2595375"/>
            <a:ext cx="4780162" cy="1631216"/>
          </a:xfrm>
          <a:prstGeom prst="rect">
            <a:avLst/>
          </a:prstGeom>
          <a:noFill/>
        </p:spPr>
        <p:txBody>
          <a:bodyPr wrap="none" lIns="91440" tIns="45720" rIns="91440" bIns="45720">
            <a:prstTxWarp prst="textDeflateBottom">
              <a:avLst/>
            </a:prstTxWarp>
            <a:spAutoFit/>
            <a:scene3d>
              <a:camera prst="orthographicFront"/>
              <a:lightRig rig="threePt" dir="t"/>
            </a:scene3d>
            <a:sp3d extrusionH="57150">
              <a:bevelT w="38100" h="38100" prst="relaxedInset"/>
            </a:sp3d>
          </a:bodyPr>
          <a:lstStyle/>
          <a:p>
            <a:pPr algn="ctr"/>
            <a:r>
              <a:rPr lang="en-CA"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Agatte</a:t>
            </a:r>
            <a:endParaRPr lang="en-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endParaRPr>
          </a:p>
        </p:txBody>
      </p:sp>
      <p:pic>
        <p:nvPicPr>
          <p:cNvPr id="1030" name="Picture 6" descr="http://ynlc.ca/images/faq/goodseeyout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0571">
            <a:off x="290031" y="2089228"/>
            <a:ext cx="7734411" cy="85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56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pic>
        <p:nvPicPr>
          <p:cNvPr id="4" name="Content Placeholder 3"/>
          <p:cNvPicPr>
            <a:picLocks noGrp="1" noChangeAspect="1"/>
          </p:cNvPicPr>
          <p:nvPr>
            <p:ph idx="1"/>
          </p:nvPr>
        </p:nvPicPr>
        <p:blipFill>
          <a:blip r:embed="rId2"/>
          <a:stretch>
            <a:fillRect/>
          </a:stretch>
        </p:blipFill>
        <p:spPr>
          <a:xfrm>
            <a:off x="838200" y="1437759"/>
            <a:ext cx="8801746" cy="4889859"/>
          </a:xfrm>
          <a:prstGeom prst="rect">
            <a:avLst/>
          </a:prstGeom>
        </p:spPr>
      </p:pic>
    </p:spTree>
    <p:extLst>
      <p:ext uri="{BB962C8B-B14F-4D97-AF65-F5344CB8AC3E}">
        <p14:creationId xmlns:p14="http://schemas.microsoft.com/office/powerpoint/2010/main" val="1784056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water</a:t>
            </a:r>
            <a:endParaRPr lang="en-US" dirty="0"/>
          </a:p>
        </p:txBody>
      </p:sp>
      <p:sp>
        <p:nvSpPr>
          <p:cNvPr id="3" name="Content Placeholder 2"/>
          <p:cNvSpPr>
            <a:spLocks noGrp="1"/>
          </p:cNvSpPr>
          <p:nvPr>
            <p:ph idx="1"/>
          </p:nvPr>
        </p:nvSpPr>
        <p:spPr>
          <a:xfrm>
            <a:off x="1371600" y="2286000"/>
            <a:ext cx="9601200" cy="4572000"/>
          </a:xfrm>
        </p:spPr>
        <p:txBody>
          <a:bodyPr>
            <a:normAutofit lnSpcReduction="10000"/>
          </a:bodyPr>
          <a:lstStyle/>
          <a:p>
            <a:r>
              <a:rPr lang="en-US" sz="2400" dirty="0" smtClean="0"/>
              <a:t>11:30am to 11:50am you are in your period 2 room to eat lunch. Most rooms will not have microwaves for student use – bring a thermos and utensils.</a:t>
            </a:r>
          </a:p>
          <a:p>
            <a:r>
              <a:rPr lang="en-US" sz="2400" dirty="0" smtClean="0"/>
              <a:t>Food is fuel for your brain. It is highly recommended that you bring your own snacks and lunch to school this year.</a:t>
            </a:r>
          </a:p>
          <a:p>
            <a:r>
              <a:rPr lang="en-US" sz="2400" dirty="0" smtClean="0"/>
              <a:t>There will be a very limited cafeteria cart service</a:t>
            </a:r>
          </a:p>
          <a:p>
            <a:r>
              <a:rPr lang="en-US" sz="2400" dirty="0" smtClean="0"/>
              <a:t>Students can’t share food or water bottles</a:t>
            </a:r>
          </a:p>
          <a:p>
            <a:r>
              <a:rPr lang="en-US" sz="2400" dirty="0" smtClean="0"/>
              <a:t>There are limited fountains working in the school. Bring your own water bottle to school each day. Take it home every night, clean it and refill it.</a:t>
            </a:r>
          </a:p>
          <a:p>
            <a:r>
              <a:rPr lang="en-US" sz="2400" dirty="0" smtClean="0"/>
              <a:t>11:50am to 12:15pm you will have a movement break. Go outside, move around and get some fresh air.</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274340" y="126557"/>
            <a:ext cx="2806670" cy="2102293"/>
          </a:xfrm>
          <a:prstGeom prst="rect">
            <a:avLst/>
          </a:prstGeom>
        </p:spPr>
      </p:pic>
      <p:pic>
        <p:nvPicPr>
          <p:cNvPr id="5" name="Picture 4"/>
          <p:cNvPicPr>
            <a:picLocks noChangeAspect="1"/>
          </p:cNvPicPr>
          <p:nvPr/>
        </p:nvPicPr>
        <p:blipFill>
          <a:blip r:embed="rId3"/>
          <a:stretch>
            <a:fillRect/>
          </a:stretch>
        </p:blipFill>
        <p:spPr>
          <a:xfrm>
            <a:off x="9585842" y="324219"/>
            <a:ext cx="1706968" cy="1706968"/>
          </a:xfrm>
          <a:prstGeom prst="rect">
            <a:avLst/>
          </a:prstGeom>
        </p:spPr>
      </p:pic>
    </p:spTree>
    <p:extLst>
      <p:ext uri="{BB962C8B-B14F-4D97-AF65-F5344CB8AC3E}">
        <p14:creationId xmlns:p14="http://schemas.microsoft.com/office/powerpoint/2010/main" val="527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room 206</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You may have to go to the bathroom during class time</a:t>
            </a:r>
          </a:p>
          <a:p>
            <a:r>
              <a:rPr lang="en-US" sz="3200" dirty="0" smtClean="0"/>
              <a:t>One student is permitted in the hall at a time and you need permission to leave</a:t>
            </a:r>
          </a:p>
          <a:p>
            <a:r>
              <a:rPr lang="en-US" sz="3200" dirty="0" smtClean="0"/>
              <a:t>No loitering or meeting up with other students is permitted</a:t>
            </a:r>
          </a:p>
          <a:p>
            <a:r>
              <a:rPr lang="en-US" sz="3200" dirty="0" smtClean="0"/>
              <a:t>You must leave your cell phone in the classroom</a:t>
            </a:r>
          </a:p>
          <a:p>
            <a:endParaRPr lang="en-US" dirty="0"/>
          </a:p>
        </p:txBody>
      </p:sp>
      <p:pic>
        <p:nvPicPr>
          <p:cNvPr id="4" name="Picture 3"/>
          <p:cNvPicPr>
            <a:picLocks noChangeAspect="1"/>
          </p:cNvPicPr>
          <p:nvPr/>
        </p:nvPicPr>
        <p:blipFill>
          <a:blip r:embed="rId2"/>
          <a:stretch>
            <a:fillRect/>
          </a:stretch>
        </p:blipFill>
        <p:spPr>
          <a:xfrm>
            <a:off x="9764528" y="184445"/>
            <a:ext cx="2044405" cy="2044405"/>
          </a:xfrm>
          <a:prstGeom prst="rect">
            <a:avLst/>
          </a:prstGeom>
        </p:spPr>
      </p:pic>
    </p:spTree>
    <p:extLst>
      <p:ext uri="{BB962C8B-B14F-4D97-AF65-F5344CB8AC3E}">
        <p14:creationId xmlns:p14="http://schemas.microsoft.com/office/powerpoint/2010/main" val="7044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prepared</a:t>
            </a:r>
            <a:endParaRPr lang="en-US" dirty="0"/>
          </a:p>
        </p:txBody>
      </p:sp>
      <p:sp>
        <p:nvSpPr>
          <p:cNvPr id="3" name="Content Placeholder 2"/>
          <p:cNvSpPr>
            <a:spLocks noGrp="1"/>
          </p:cNvSpPr>
          <p:nvPr>
            <p:ph idx="1"/>
          </p:nvPr>
        </p:nvSpPr>
        <p:spPr/>
        <p:txBody>
          <a:bodyPr>
            <a:normAutofit/>
          </a:bodyPr>
          <a:lstStyle/>
          <a:p>
            <a:r>
              <a:rPr lang="en-US" sz="3200" dirty="0" smtClean="0"/>
              <a:t>Binder with paper</a:t>
            </a:r>
          </a:p>
          <a:p>
            <a:r>
              <a:rPr lang="en-US" sz="3200" dirty="0" smtClean="0"/>
              <a:t>Pen, pencil, eraser, pencil crayons, ruler (you may not share with me or other students)</a:t>
            </a:r>
          </a:p>
          <a:p>
            <a:r>
              <a:rPr lang="en-US" sz="3200" dirty="0" smtClean="0"/>
              <a:t>Brain turned onto growth mindset mode</a:t>
            </a:r>
          </a:p>
          <a:p>
            <a:r>
              <a:rPr lang="en-US" sz="3200" dirty="0" smtClean="0"/>
              <a:t>Outdoor clothes when needed</a:t>
            </a:r>
            <a:endParaRPr lang="en-US" sz="3200" dirty="0"/>
          </a:p>
        </p:txBody>
      </p:sp>
      <p:pic>
        <p:nvPicPr>
          <p:cNvPr id="4" name="Picture 3"/>
          <p:cNvPicPr>
            <a:picLocks noChangeAspect="1"/>
          </p:cNvPicPr>
          <p:nvPr/>
        </p:nvPicPr>
        <p:blipFill>
          <a:blip r:embed="rId2"/>
          <a:stretch>
            <a:fillRect/>
          </a:stretch>
        </p:blipFill>
        <p:spPr>
          <a:xfrm>
            <a:off x="5426444" y="369186"/>
            <a:ext cx="1916814" cy="1916814"/>
          </a:xfrm>
          <a:prstGeom prst="rect">
            <a:avLst/>
          </a:prstGeom>
        </p:spPr>
      </p:pic>
      <p:pic>
        <p:nvPicPr>
          <p:cNvPr id="5" name="Picture 4"/>
          <p:cNvPicPr>
            <a:picLocks noChangeAspect="1"/>
          </p:cNvPicPr>
          <p:nvPr/>
        </p:nvPicPr>
        <p:blipFill>
          <a:blip r:embed="rId3"/>
          <a:stretch>
            <a:fillRect/>
          </a:stretch>
        </p:blipFill>
        <p:spPr>
          <a:xfrm>
            <a:off x="7577765" y="478022"/>
            <a:ext cx="1366110" cy="1699142"/>
          </a:xfrm>
          <a:prstGeom prst="rect">
            <a:avLst/>
          </a:prstGeom>
        </p:spPr>
      </p:pic>
      <p:pic>
        <p:nvPicPr>
          <p:cNvPr id="6" name="Picture 5"/>
          <p:cNvPicPr>
            <a:picLocks noChangeAspect="1"/>
          </p:cNvPicPr>
          <p:nvPr/>
        </p:nvPicPr>
        <p:blipFill>
          <a:blip r:embed="rId4"/>
          <a:stretch>
            <a:fillRect/>
          </a:stretch>
        </p:blipFill>
        <p:spPr>
          <a:xfrm>
            <a:off x="9178382" y="273863"/>
            <a:ext cx="2580167" cy="1339702"/>
          </a:xfrm>
          <a:prstGeom prst="rect">
            <a:avLst/>
          </a:prstGeom>
        </p:spPr>
      </p:pic>
      <p:pic>
        <p:nvPicPr>
          <p:cNvPr id="7" name="Picture 6"/>
          <p:cNvPicPr>
            <a:picLocks noChangeAspect="1"/>
          </p:cNvPicPr>
          <p:nvPr/>
        </p:nvPicPr>
        <p:blipFill>
          <a:blip r:embed="rId5"/>
          <a:stretch>
            <a:fillRect/>
          </a:stretch>
        </p:blipFill>
        <p:spPr>
          <a:xfrm>
            <a:off x="9668661" y="1327593"/>
            <a:ext cx="2159000" cy="1676400"/>
          </a:xfrm>
          <a:prstGeom prst="rect">
            <a:avLst/>
          </a:prstGeom>
        </p:spPr>
      </p:pic>
      <p:pic>
        <p:nvPicPr>
          <p:cNvPr id="8" name="Picture 7"/>
          <p:cNvPicPr>
            <a:picLocks noChangeAspect="1"/>
          </p:cNvPicPr>
          <p:nvPr/>
        </p:nvPicPr>
        <p:blipFill>
          <a:blip r:embed="rId6"/>
          <a:stretch>
            <a:fillRect/>
          </a:stretch>
        </p:blipFill>
        <p:spPr>
          <a:xfrm>
            <a:off x="8936390" y="3574865"/>
            <a:ext cx="3064150" cy="1721663"/>
          </a:xfrm>
          <a:prstGeom prst="rect">
            <a:avLst/>
          </a:prstGeom>
        </p:spPr>
      </p:pic>
      <p:pic>
        <p:nvPicPr>
          <p:cNvPr id="10" name="Picture 9"/>
          <p:cNvPicPr>
            <a:picLocks noChangeAspect="1"/>
          </p:cNvPicPr>
          <p:nvPr/>
        </p:nvPicPr>
        <p:blipFill>
          <a:blip r:embed="rId7"/>
          <a:stretch>
            <a:fillRect/>
          </a:stretch>
        </p:blipFill>
        <p:spPr>
          <a:xfrm>
            <a:off x="8260820" y="5055228"/>
            <a:ext cx="2406794" cy="1802772"/>
          </a:xfrm>
          <a:prstGeom prst="rect">
            <a:avLst/>
          </a:prstGeom>
        </p:spPr>
      </p:pic>
      <p:pic>
        <p:nvPicPr>
          <p:cNvPr id="11" name="Picture 10"/>
          <p:cNvPicPr>
            <a:picLocks noChangeAspect="1"/>
          </p:cNvPicPr>
          <p:nvPr/>
        </p:nvPicPr>
        <p:blipFill>
          <a:blip r:embed="rId8"/>
          <a:stretch>
            <a:fillRect/>
          </a:stretch>
        </p:blipFill>
        <p:spPr>
          <a:xfrm>
            <a:off x="6172200" y="5071856"/>
            <a:ext cx="1493874" cy="1808759"/>
          </a:xfrm>
          <a:prstGeom prst="rect">
            <a:avLst/>
          </a:prstGeom>
        </p:spPr>
      </p:pic>
      <p:pic>
        <p:nvPicPr>
          <p:cNvPr id="12" name="Picture 11"/>
          <p:cNvPicPr>
            <a:picLocks noChangeAspect="1"/>
          </p:cNvPicPr>
          <p:nvPr/>
        </p:nvPicPr>
        <p:blipFill>
          <a:blip r:embed="rId9"/>
          <a:stretch>
            <a:fillRect/>
          </a:stretch>
        </p:blipFill>
        <p:spPr>
          <a:xfrm>
            <a:off x="2810381" y="5123843"/>
            <a:ext cx="2616063" cy="1756772"/>
          </a:xfrm>
          <a:prstGeom prst="rect">
            <a:avLst/>
          </a:prstGeom>
        </p:spPr>
      </p:pic>
    </p:spTree>
    <p:extLst>
      <p:ext uri="{BB962C8B-B14F-4D97-AF65-F5344CB8AC3E}">
        <p14:creationId xmlns:p14="http://schemas.microsoft.com/office/powerpoint/2010/main" val="1580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distancing and masks</a:t>
            </a:r>
            <a:endParaRPr lang="en-US" dirty="0"/>
          </a:p>
        </p:txBody>
      </p:sp>
      <p:sp>
        <p:nvSpPr>
          <p:cNvPr id="3" name="Content Placeholder 2"/>
          <p:cNvSpPr>
            <a:spLocks noGrp="1"/>
          </p:cNvSpPr>
          <p:nvPr>
            <p:ph idx="1"/>
          </p:nvPr>
        </p:nvSpPr>
        <p:spPr>
          <a:xfrm>
            <a:off x="1371600" y="2285999"/>
            <a:ext cx="9601200" cy="4253023"/>
          </a:xfrm>
        </p:spPr>
        <p:txBody>
          <a:bodyPr>
            <a:normAutofit lnSpcReduction="10000"/>
          </a:bodyPr>
          <a:lstStyle/>
          <a:p>
            <a:r>
              <a:rPr lang="en-US" sz="3200" dirty="0" smtClean="0"/>
              <a:t>Physical distancing and frequent hand washing are key to limiting the spread of Covid-19</a:t>
            </a:r>
          </a:p>
          <a:p>
            <a:r>
              <a:rPr lang="en-US" sz="3200" dirty="0" smtClean="0"/>
              <a:t>Physical distancing at a length of 2m from everyone is ideal but not always possible</a:t>
            </a:r>
          </a:p>
          <a:p>
            <a:r>
              <a:rPr lang="en-US" sz="3200" dirty="0" smtClean="0"/>
              <a:t>Wear a mask when physical distancing is not possible (hallways, buses, library) </a:t>
            </a:r>
          </a:p>
          <a:p>
            <a:r>
              <a:rPr lang="en-US" sz="3200" dirty="0" smtClean="0"/>
              <a:t>Wear a mask if you want in classrooms</a:t>
            </a:r>
          </a:p>
          <a:p>
            <a:r>
              <a:rPr lang="en-US" sz="3200" dirty="0" smtClean="0"/>
              <a:t>The school will be giving you masks soon</a:t>
            </a:r>
          </a:p>
          <a:p>
            <a:endParaRPr lang="en-US" dirty="0"/>
          </a:p>
        </p:txBody>
      </p:sp>
      <p:pic>
        <p:nvPicPr>
          <p:cNvPr id="4" name="Picture 3"/>
          <p:cNvPicPr>
            <a:picLocks noChangeAspect="1"/>
          </p:cNvPicPr>
          <p:nvPr/>
        </p:nvPicPr>
        <p:blipFill>
          <a:blip r:embed="rId2"/>
          <a:stretch>
            <a:fillRect/>
          </a:stretch>
        </p:blipFill>
        <p:spPr>
          <a:xfrm>
            <a:off x="8677939" y="152400"/>
            <a:ext cx="3797300" cy="2133600"/>
          </a:xfrm>
          <a:prstGeom prst="rect">
            <a:avLst/>
          </a:prstGeom>
        </p:spPr>
      </p:pic>
      <p:pic>
        <p:nvPicPr>
          <p:cNvPr id="5" name="Picture 4"/>
          <p:cNvPicPr>
            <a:picLocks noChangeAspect="1"/>
          </p:cNvPicPr>
          <p:nvPr/>
        </p:nvPicPr>
        <p:blipFill>
          <a:blip r:embed="rId3"/>
          <a:stretch>
            <a:fillRect/>
          </a:stretch>
        </p:blipFill>
        <p:spPr>
          <a:xfrm>
            <a:off x="8991199" y="4763385"/>
            <a:ext cx="3170780" cy="1775637"/>
          </a:xfrm>
          <a:prstGeom prst="rect">
            <a:avLst/>
          </a:prstGeom>
        </p:spPr>
      </p:pic>
    </p:spTree>
    <p:extLst>
      <p:ext uri="{BB962C8B-B14F-4D97-AF65-F5344CB8AC3E}">
        <p14:creationId xmlns:p14="http://schemas.microsoft.com/office/powerpoint/2010/main" val="8784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Lates</a:t>
            </a:r>
            <a:r>
              <a:rPr lang="en-US" dirty="0" smtClean="0"/>
              <a:t> and absences</a:t>
            </a:r>
            <a:endParaRPr lang="en-US" dirty="0"/>
          </a:p>
        </p:txBody>
      </p:sp>
      <p:sp>
        <p:nvSpPr>
          <p:cNvPr id="3" name="Content Placeholder 2"/>
          <p:cNvSpPr>
            <a:spLocks noGrp="1"/>
          </p:cNvSpPr>
          <p:nvPr>
            <p:ph idx="1"/>
          </p:nvPr>
        </p:nvSpPr>
        <p:spPr>
          <a:xfrm>
            <a:off x="1371600" y="2285999"/>
            <a:ext cx="9601200" cy="3838353"/>
          </a:xfrm>
        </p:spPr>
        <p:txBody>
          <a:bodyPr>
            <a:normAutofit/>
          </a:bodyPr>
          <a:lstStyle/>
          <a:p>
            <a:r>
              <a:rPr lang="en-US" sz="2400" dirty="0" smtClean="0"/>
              <a:t>Don’t be late – you will owe me time unless it’s excused</a:t>
            </a:r>
          </a:p>
          <a:p>
            <a:r>
              <a:rPr lang="en-US" sz="2400" dirty="0" smtClean="0"/>
              <a:t>Absences </a:t>
            </a:r>
          </a:p>
          <a:p>
            <a:pPr lvl="1"/>
            <a:r>
              <a:rPr lang="en-US" sz="2400" dirty="0" smtClean="0"/>
              <a:t>You may be absent for a short or long period or time this year</a:t>
            </a:r>
          </a:p>
          <a:p>
            <a:pPr lvl="1"/>
            <a:r>
              <a:rPr lang="en-US" sz="2400" dirty="0" smtClean="0"/>
              <a:t>You are expected to stay caught up with class work</a:t>
            </a:r>
          </a:p>
          <a:p>
            <a:pPr lvl="1"/>
            <a:r>
              <a:rPr lang="en-US" sz="2400" dirty="0" smtClean="0"/>
              <a:t>My </a:t>
            </a:r>
            <a:r>
              <a:rPr lang="en-US" sz="2400" dirty="0" smtClean="0">
                <a:hlinkClick r:id="rId2"/>
              </a:rPr>
              <a:t>website </a:t>
            </a:r>
            <a:r>
              <a:rPr lang="en-US" sz="2400" dirty="0" smtClean="0"/>
              <a:t>will be updated daily</a:t>
            </a:r>
          </a:p>
          <a:p>
            <a:pPr lvl="1"/>
            <a:r>
              <a:rPr lang="en-US" sz="2400" dirty="0" smtClean="0"/>
              <a:t>Contacting me via email with concerns is the best – </a:t>
            </a:r>
            <a:r>
              <a:rPr lang="en-US" sz="2400" dirty="0" smtClean="0">
                <a:hlinkClick r:id="rId3"/>
              </a:rPr>
              <a:t>kathleen.mcdade@yesnet.yk.ca</a:t>
            </a:r>
            <a:endParaRPr lang="en-US" sz="2400" dirty="0" smtClean="0"/>
          </a:p>
          <a:p>
            <a:pPr lvl="1"/>
            <a:r>
              <a:rPr lang="en-US" sz="2400" dirty="0" smtClean="0"/>
              <a:t>Don’t skip. I will call your parents. Admin will get involved. You may have to repeat a class.</a:t>
            </a:r>
          </a:p>
          <a:p>
            <a:endParaRPr lang="en-US" dirty="0"/>
          </a:p>
        </p:txBody>
      </p:sp>
      <p:pic>
        <p:nvPicPr>
          <p:cNvPr id="4" name="Picture 3"/>
          <p:cNvPicPr>
            <a:picLocks noChangeAspect="1"/>
          </p:cNvPicPr>
          <p:nvPr/>
        </p:nvPicPr>
        <p:blipFill>
          <a:blip r:embed="rId4"/>
          <a:stretch>
            <a:fillRect/>
          </a:stretch>
        </p:blipFill>
        <p:spPr>
          <a:xfrm>
            <a:off x="9144000" y="95250"/>
            <a:ext cx="3048000" cy="2667000"/>
          </a:xfrm>
          <a:prstGeom prst="rect">
            <a:avLst/>
          </a:prstGeom>
        </p:spPr>
      </p:pic>
    </p:spTree>
    <p:extLst>
      <p:ext uri="{BB962C8B-B14F-4D97-AF65-F5344CB8AC3E}">
        <p14:creationId xmlns:p14="http://schemas.microsoft.com/office/powerpoint/2010/main" val="10145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a:xfrm>
            <a:off x="1371600" y="2286000"/>
            <a:ext cx="9601200" cy="4008474"/>
          </a:xfrm>
        </p:spPr>
        <p:txBody>
          <a:bodyPr>
            <a:normAutofit/>
          </a:bodyPr>
          <a:lstStyle/>
          <a:p>
            <a:r>
              <a:rPr lang="en-US" sz="2400" dirty="0" smtClean="0"/>
              <a:t>Everyone in the building wants you to succeed in high school. Teachers are here to support you with your academics and your social-emotional needs. Get connected and get involved.</a:t>
            </a:r>
          </a:p>
          <a:p>
            <a:r>
              <a:rPr lang="en-US" sz="2400" dirty="0" smtClean="0"/>
              <a:t>Ms. Seymour is the grade 8/9 counsellor and she can provide additional help and resources</a:t>
            </a:r>
          </a:p>
          <a:p>
            <a:r>
              <a:rPr lang="en-US" sz="2400" dirty="0" smtClean="0"/>
              <a:t>PCSS has an amazing GSA – the rainbow room is right across the hall</a:t>
            </a:r>
          </a:p>
          <a:p>
            <a:r>
              <a:rPr lang="en-US" sz="2400" dirty="0" smtClean="0"/>
              <a:t>811 – Yukon </a:t>
            </a:r>
            <a:r>
              <a:rPr lang="en-US" sz="2400" dirty="0" err="1" smtClean="0"/>
              <a:t>healthline</a:t>
            </a:r>
            <a:r>
              <a:rPr lang="en-US" sz="2400" dirty="0" smtClean="0"/>
              <a:t> </a:t>
            </a:r>
          </a:p>
          <a:p>
            <a:r>
              <a:rPr lang="en-US" sz="2400" dirty="0" smtClean="0"/>
              <a:t>Mental health</a:t>
            </a:r>
          </a:p>
        </p:txBody>
      </p:sp>
      <p:pic>
        <p:nvPicPr>
          <p:cNvPr id="4" name="Picture 3"/>
          <p:cNvPicPr>
            <a:picLocks noChangeAspect="1"/>
          </p:cNvPicPr>
          <p:nvPr/>
        </p:nvPicPr>
        <p:blipFill>
          <a:blip r:embed="rId2"/>
          <a:stretch>
            <a:fillRect/>
          </a:stretch>
        </p:blipFill>
        <p:spPr>
          <a:xfrm>
            <a:off x="8699500" y="-38100"/>
            <a:ext cx="3492500" cy="2324100"/>
          </a:xfrm>
          <a:prstGeom prst="rect">
            <a:avLst/>
          </a:prstGeom>
        </p:spPr>
      </p:pic>
      <p:pic>
        <p:nvPicPr>
          <p:cNvPr id="5" name="Picture 4"/>
          <p:cNvPicPr>
            <a:picLocks noChangeAspect="1"/>
          </p:cNvPicPr>
          <p:nvPr/>
        </p:nvPicPr>
        <p:blipFill>
          <a:blip r:embed="rId3"/>
          <a:stretch>
            <a:fillRect/>
          </a:stretch>
        </p:blipFill>
        <p:spPr>
          <a:xfrm>
            <a:off x="4311650" y="44450"/>
            <a:ext cx="3721100" cy="2184400"/>
          </a:xfrm>
          <a:prstGeom prst="rect">
            <a:avLst/>
          </a:prstGeom>
        </p:spPr>
      </p:pic>
      <p:pic>
        <p:nvPicPr>
          <p:cNvPr id="6" name="Picture 5"/>
          <p:cNvPicPr>
            <a:picLocks noChangeAspect="1"/>
          </p:cNvPicPr>
          <p:nvPr/>
        </p:nvPicPr>
        <p:blipFill>
          <a:blip r:embed="rId4"/>
          <a:stretch>
            <a:fillRect/>
          </a:stretch>
        </p:blipFill>
        <p:spPr>
          <a:xfrm>
            <a:off x="8699500" y="4872075"/>
            <a:ext cx="3155507" cy="2213565"/>
          </a:xfrm>
          <a:prstGeom prst="rect">
            <a:avLst/>
          </a:prstGeom>
        </p:spPr>
      </p:pic>
    </p:spTree>
    <p:extLst>
      <p:ext uri="{BB962C8B-B14F-4D97-AF65-F5344CB8AC3E}">
        <p14:creationId xmlns:p14="http://schemas.microsoft.com/office/powerpoint/2010/main" val="12760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err="1" smtClean="0"/>
              <a:t>Behaviour</a:t>
            </a:r>
            <a:r>
              <a:rPr lang="en-US" sz="7200" dirty="0" smtClean="0"/>
              <a:t> in school during a pandemic</a:t>
            </a:r>
            <a:r>
              <a:rPr lang="is-IS" sz="7200" dirty="0" smtClean="0"/>
              <a:t>…</a:t>
            </a:r>
            <a:endParaRPr lang="en-US" sz="7200" dirty="0"/>
          </a:p>
        </p:txBody>
      </p:sp>
      <p:sp>
        <p:nvSpPr>
          <p:cNvPr id="3" name="Content Placeholder 2"/>
          <p:cNvSpPr>
            <a:spLocks noGrp="1"/>
          </p:cNvSpPr>
          <p:nvPr>
            <p:ph idx="1"/>
          </p:nvPr>
        </p:nvSpPr>
        <p:spPr>
          <a:xfrm>
            <a:off x="1371600" y="2913320"/>
            <a:ext cx="9601200" cy="295407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4000" dirty="0"/>
          </a:p>
        </p:txBody>
      </p:sp>
      <p:pic>
        <p:nvPicPr>
          <p:cNvPr id="4" name="Picture 3"/>
          <p:cNvPicPr>
            <a:picLocks noChangeAspect="1"/>
          </p:cNvPicPr>
          <p:nvPr/>
        </p:nvPicPr>
        <p:blipFill>
          <a:blip r:embed="rId2"/>
          <a:stretch>
            <a:fillRect/>
          </a:stretch>
        </p:blipFill>
        <p:spPr>
          <a:xfrm>
            <a:off x="808665" y="2452280"/>
            <a:ext cx="5634665" cy="4220560"/>
          </a:xfrm>
          <a:prstGeom prst="rect">
            <a:avLst/>
          </a:prstGeom>
        </p:spPr>
      </p:pic>
      <p:pic>
        <p:nvPicPr>
          <p:cNvPr id="5" name="Picture 4"/>
          <p:cNvPicPr>
            <a:picLocks noChangeAspect="1"/>
          </p:cNvPicPr>
          <p:nvPr/>
        </p:nvPicPr>
        <p:blipFill>
          <a:blip r:embed="rId3"/>
          <a:stretch>
            <a:fillRect/>
          </a:stretch>
        </p:blipFill>
        <p:spPr>
          <a:xfrm>
            <a:off x="7923323" y="1616149"/>
            <a:ext cx="4089695" cy="4089695"/>
          </a:xfrm>
          <a:prstGeom prst="rect">
            <a:avLst/>
          </a:prstGeom>
        </p:spPr>
      </p:pic>
      <p:pic>
        <p:nvPicPr>
          <p:cNvPr id="6" name="Picture 5"/>
          <p:cNvPicPr>
            <a:picLocks noChangeAspect="1"/>
          </p:cNvPicPr>
          <p:nvPr/>
        </p:nvPicPr>
        <p:blipFill>
          <a:blip r:embed="rId4"/>
          <a:stretch>
            <a:fillRect/>
          </a:stretch>
        </p:blipFill>
        <p:spPr>
          <a:xfrm>
            <a:off x="5725632" y="4123364"/>
            <a:ext cx="3492500" cy="2324100"/>
          </a:xfrm>
          <a:prstGeom prst="rect">
            <a:avLst/>
          </a:prstGeom>
        </p:spPr>
      </p:pic>
    </p:spTree>
    <p:extLst>
      <p:ext uri="{BB962C8B-B14F-4D97-AF65-F5344CB8AC3E}">
        <p14:creationId xmlns:p14="http://schemas.microsoft.com/office/powerpoint/2010/main" val="617905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Specifics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15631" y="1943100"/>
            <a:ext cx="6335233" cy="3547730"/>
          </a:xfrm>
          <a:prstGeom prst="rect">
            <a:avLst/>
          </a:prstGeom>
        </p:spPr>
      </p:pic>
    </p:spTree>
    <p:extLst>
      <p:ext uri="{BB962C8B-B14F-4D97-AF65-F5344CB8AC3E}">
        <p14:creationId xmlns:p14="http://schemas.microsoft.com/office/powerpoint/2010/main" val="115323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1371600" y="2285999"/>
            <a:ext cx="9601200" cy="4093535"/>
          </a:xfrm>
        </p:spPr>
        <p:txBody>
          <a:bodyPr>
            <a:noAutofit/>
          </a:bodyPr>
          <a:lstStyle/>
          <a:p>
            <a:r>
              <a:rPr lang="en-US" sz="2400" dirty="0" smtClean="0"/>
              <a:t>We are fortunate to learn the traditional territory of the </a:t>
            </a:r>
            <a:r>
              <a:rPr lang="en-US" sz="2400" dirty="0" err="1" smtClean="0"/>
              <a:t>Kwanlin</a:t>
            </a:r>
            <a:r>
              <a:rPr lang="en-US" sz="2400" dirty="0" smtClean="0"/>
              <a:t> </a:t>
            </a:r>
            <a:r>
              <a:rPr lang="en-US" sz="2400" dirty="0" err="1" smtClean="0"/>
              <a:t>Dün</a:t>
            </a:r>
            <a:r>
              <a:rPr lang="en-US" sz="2400" dirty="0" smtClean="0"/>
              <a:t> and </a:t>
            </a:r>
            <a:r>
              <a:rPr lang="en-US" sz="2400" dirty="0" err="1" smtClean="0"/>
              <a:t>Ta’an</a:t>
            </a:r>
            <a:r>
              <a:rPr lang="en-US" sz="2400" dirty="0" smtClean="0"/>
              <a:t> </a:t>
            </a:r>
            <a:r>
              <a:rPr lang="en-US" sz="2400" dirty="0" err="1" smtClean="0"/>
              <a:t>Kwäch’än</a:t>
            </a:r>
            <a:r>
              <a:rPr lang="en-US" sz="2400" dirty="0" smtClean="0"/>
              <a:t> Council</a:t>
            </a:r>
          </a:p>
          <a:p>
            <a:r>
              <a:rPr lang="en-US" sz="2400" dirty="0" smtClean="0"/>
              <a:t>This is different</a:t>
            </a:r>
          </a:p>
          <a:p>
            <a:r>
              <a:rPr lang="en-US" sz="2400" dirty="0" smtClean="0"/>
              <a:t>This is hard</a:t>
            </a:r>
          </a:p>
          <a:p>
            <a:r>
              <a:rPr lang="en-US" sz="2400" dirty="0" smtClean="0"/>
              <a:t>We are all experiencing trauma</a:t>
            </a:r>
          </a:p>
          <a:p>
            <a:r>
              <a:rPr lang="en-US" sz="2400" dirty="0" smtClean="0"/>
              <a:t>We are all reacting differently</a:t>
            </a:r>
          </a:p>
          <a:p>
            <a:r>
              <a:rPr lang="en-US" sz="2400" dirty="0" smtClean="0"/>
              <a:t>Expect things to change</a:t>
            </a:r>
          </a:p>
          <a:p>
            <a:r>
              <a:rPr lang="en-US" sz="2400" dirty="0" smtClean="0"/>
              <a:t>The only constant in life is change</a:t>
            </a:r>
          </a:p>
          <a:p>
            <a:r>
              <a:rPr lang="en-US" sz="2400" smtClean="0"/>
              <a:t>Ask questions as we go</a:t>
            </a:r>
            <a:endParaRPr lang="en-US" sz="2400" dirty="0" smtClean="0"/>
          </a:p>
        </p:txBody>
      </p:sp>
      <p:pic>
        <p:nvPicPr>
          <p:cNvPr id="4" name="Picture 3"/>
          <p:cNvPicPr>
            <a:picLocks noChangeAspect="1"/>
          </p:cNvPicPr>
          <p:nvPr/>
        </p:nvPicPr>
        <p:blipFill>
          <a:blip r:embed="rId2"/>
          <a:stretch>
            <a:fillRect/>
          </a:stretch>
        </p:blipFill>
        <p:spPr>
          <a:xfrm>
            <a:off x="5959549" y="0"/>
            <a:ext cx="2220095" cy="2171700"/>
          </a:xfrm>
          <a:prstGeom prst="rect">
            <a:avLst/>
          </a:prstGeom>
        </p:spPr>
      </p:pic>
      <p:pic>
        <p:nvPicPr>
          <p:cNvPr id="5" name="Picture 4"/>
          <p:cNvPicPr>
            <a:picLocks noChangeAspect="1"/>
          </p:cNvPicPr>
          <p:nvPr/>
        </p:nvPicPr>
        <p:blipFill>
          <a:blip r:embed="rId3"/>
          <a:stretch>
            <a:fillRect/>
          </a:stretch>
        </p:blipFill>
        <p:spPr>
          <a:xfrm>
            <a:off x="8891477" y="114300"/>
            <a:ext cx="2171700" cy="1943100"/>
          </a:xfrm>
          <a:prstGeom prst="rect">
            <a:avLst/>
          </a:prstGeom>
        </p:spPr>
      </p:pic>
      <p:pic>
        <p:nvPicPr>
          <p:cNvPr id="6" name="Picture 5"/>
          <p:cNvPicPr>
            <a:picLocks noChangeAspect="1"/>
          </p:cNvPicPr>
          <p:nvPr/>
        </p:nvPicPr>
        <p:blipFill>
          <a:blip r:embed="rId4"/>
          <a:stretch>
            <a:fillRect/>
          </a:stretch>
        </p:blipFill>
        <p:spPr>
          <a:xfrm>
            <a:off x="9282518" y="3006356"/>
            <a:ext cx="2247900" cy="3619500"/>
          </a:xfrm>
          <a:prstGeom prst="rect">
            <a:avLst/>
          </a:prstGeom>
        </p:spPr>
      </p:pic>
    </p:spTree>
    <p:extLst>
      <p:ext uri="{BB962C8B-B14F-4D97-AF65-F5344CB8AC3E}">
        <p14:creationId xmlns:p14="http://schemas.microsoft.com/office/powerpoint/2010/main" val="1586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Ms. </a:t>
            </a:r>
            <a:r>
              <a:rPr lang="en-US" sz="6600" dirty="0" err="1" smtClean="0"/>
              <a:t>McDade</a:t>
            </a:r>
            <a:r>
              <a:rPr lang="en-US" sz="6600" dirty="0" smtClean="0"/>
              <a:t> – Room 206</a:t>
            </a:r>
            <a:endParaRPr lang="en-US" sz="6600" dirty="0"/>
          </a:p>
        </p:txBody>
      </p:sp>
      <p:sp>
        <p:nvSpPr>
          <p:cNvPr id="3" name="Content Placeholder 2"/>
          <p:cNvSpPr>
            <a:spLocks noGrp="1"/>
          </p:cNvSpPr>
          <p:nvPr>
            <p:ph idx="1"/>
          </p:nvPr>
        </p:nvSpPr>
        <p:spPr/>
        <p:txBody>
          <a:bodyPr>
            <a:normAutofit/>
          </a:bodyPr>
          <a:lstStyle/>
          <a:p>
            <a:r>
              <a:rPr lang="en-US" sz="4000" dirty="0" smtClean="0"/>
              <a:t>Period 2 – Social Studies 8</a:t>
            </a:r>
          </a:p>
          <a:p>
            <a:r>
              <a:rPr lang="en-US" sz="4000" dirty="0" smtClean="0"/>
              <a:t>Period 3 – French 8</a:t>
            </a:r>
          </a:p>
          <a:p>
            <a:r>
              <a:rPr lang="en-US" sz="4000" dirty="0" smtClean="0"/>
              <a:t>Period 4 – French 8</a:t>
            </a:r>
            <a:endParaRPr lang="en-US" sz="4000" dirty="0"/>
          </a:p>
        </p:txBody>
      </p:sp>
    </p:spTree>
    <p:extLst>
      <p:ext uri="{BB962C8B-B14F-4D97-AF65-F5344CB8AC3E}">
        <p14:creationId xmlns:p14="http://schemas.microsoft.com/office/powerpoint/2010/main" val="37670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Ms. </a:t>
            </a:r>
            <a:r>
              <a:rPr lang="en-US" dirty="0" err="1" smtClean="0"/>
              <a:t>McDade</a:t>
            </a:r>
            <a:r>
              <a:rPr lang="is-IS" dirty="0" smtClean="0"/>
              <a:t>…</a:t>
            </a:r>
            <a:endParaRPr lang="en-US" dirty="0"/>
          </a:p>
        </p:txBody>
      </p:sp>
      <p:sp>
        <p:nvSpPr>
          <p:cNvPr id="3" name="Content Placeholder 2"/>
          <p:cNvSpPr>
            <a:spLocks noGrp="1"/>
          </p:cNvSpPr>
          <p:nvPr>
            <p:ph idx="1"/>
          </p:nvPr>
        </p:nvSpPr>
        <p:spPr/>
        <p:txBody>
          <a:bodyPr/>
          <a:lstStyle/>
          <a:p>
            <a:r>
              <a:rPr lang="en-US" sz="4000" dirty="0" smtClean="0"/>
              <a:t>I have many interests</a:t>
            </a:r>
            <a:r>
              <a:rPr lang="is-IS" sz="4000" dirty="0" smtClean="0"/>
              <a:t> and hobbies</a:t>
            </a:r>
          </a:p>
          <a:p>
            <a:pPr lvl="1"/>
            <a:r>
              <a:rPr lang="is-IS" sz="3200" dirty="0" smtClean="0"/>
              <a:t>Outdoor activities – canoeing, rock climbing, mountain biking, skiing, hiking, dragging my daughter up mountains to find flowers</a:t>
            </a:r>
          </a:p>
          <a:p>
            <a:pPr lvl="1"/>
            <a:r>
              <a:rPr lang="is-IS" sz="3200" dirty="0" smtClean="0"/>
              <a:t>Curled up by the fire activities – knitting, reading</a:t>
            </a:r>
          </a:p>
          <a:p>
            <a:pPr lvl="1"/>
            <a:r>
              <a:rPr lang="is-IS" sz="3200" dirty="0" smtClean="0"/>
              <a:t>Music – song writing, guitar, piano</a:t>
            </a:r>
          </a:p>
        </p:txBody>
      </p:sp>
      <p:pic>
        <p:nvPicPr>
          <p:cNvPr id="4" name="Picture 3"/>
          <p:cNvPicPr>
            <a:picLocks noChangeAspect="1"/>
          </p:cNvPicPr>
          <p:nvPr/>
        </p:nvPicPr>
        <p:blipFill>
          <a:blip r:embed="rId2"/>
          <a:stretch>
            <a:fillRect/>
          </a:stretch>
        </p:blipFill>
        <p:spPr>
          <a:xfrm rot="577442">
            <a:off x="8894135" y="131061"/>
            <a:ext cx="3492500" cy="2324100"/>
          </a:xfrm>
          <a:prstGeom prst="rect">
            <a:avLst/>
          </a:prstGeom>
        </p:spPr>
      </p:pic>
      <p:pic>
        <p:nvPicPr>
          <p:cNvPr id="5" name="Picture 4"/>
          <p:cNvPicPr>
            <a:picLocks noChangeAspect="1"/>
          </p:cNvPicPr>
          <p:nvPr/>
        </p:nvPicPr>
        <p:blipFill>
          <a:blip r:embed="rId3"/>
          <a:stretch>
            <a:fillRect/>
          </a:stretch>
        </p:blipFill>
        <p:spPr>
          <a:xfrm rot="20787961">
            <a:off x="9219033" y="4834121"/>
            <a:ext cx="2769611" cy="2066556"/>
          </a:xfrm>
          <a:prstGeom prst="rect">
            <a:avLst/>
          </a:prstGeom>
        </p:spPr>
      </p:pic>
      <p:pic>
        <p:nvPicPr>
          <p:cNvPr id="6" name="Picture 5"/>
          <p:cNvPicPr>
            <a:picLocks noChangeAspect="1"/>
          </p:cNvPicPr>
          <p:nvPr/>
        </p:nvPicPr>
        <p:blipFill>
          <a:blip r:embed="rId4"/>
          <a:stretch>
            <a:fillRect/>
          </a:stretch>
        </p:blipFill>
        <p:spPr>
          <a:xfrm rot="21076563">
            <a:off x="6298694" y="-8639"/>
            <a:ext cx="2910865" cy="2180339"/>
          </a:xfrm>
          <a:prstGeom prst="rect">
            <a:avLst/>
          </a:prstGeom>
        </p:spPr>
      </p:pic>
    </p:spTree>
    <p:extLst>
      <p:ext uri="{BB962C8B-B14F-4D97-AF65-F5344CB8AC3E}">
        <p14:creationId xmlns:p14="http://schemas.microsoft.com/office/powerpoint/2010/main" val="2243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a:t>
            </a:r>
            <a:r>
              <a:rPr lang="en-US" dirty="0" err="1" smtClean="0"/>
              <a:t>McDade’s</a:t>
            </a:r>
            <a:r>
              <a:rPr lang="en-US" dirty="0" smtClean="0"/>
              <a:t> spring/ summer shenanigans</a:t>
            </a:r>
            <a:endParaRPr lang="en-US" dirty="0"/>
          </a:p>
        </p:txBody>
      </p:sp>
      <p:sp>
        <p:nvSpPr>
          <p:cNvPr id="3" name="Content Placeholder 2"/>
          <p:cNvSpPr>
            <a:spLocks noGrp="1"/>
          </p:cNvSpPr>
          <p:nvPr>
            <p:ph idx="1"/>
          </p:nvPr>
        </p:nvSpPr>
        <p:spPr>
          <a:xfrm>
            <a:off x="1371600" y="2286000"/>
            <a:ext cx="9601200" cy="4306186"/>
          </a:xfrm>
        </p:spPr>
        <p:txBody>
          <a:bodyPr>
            <a:normAutofit fontScale="92500" lnSpcReduction="10000"/>
          </a:bodyPr>
          <a:lstStyle/>
          <a:p>
            <a:r>
              <a:rPr lang="en-US" sz="2400" dirty="0" smtClean="0"/>
              <a:t>Biking across Fish Lake in April</a:t>
            </a:r>
          </a:p>
          <a:p>
            <a:r>
              <a:rPr lang="en-US" sz="2400" dirty="0" smtClean="0"/>
              <a:t>Rock climbing across Lake </a:t>
            </a:r>
            <a:r>
              <a:rPr lang="en-US" sz="2400" dirty="0" err="1" smtClean="0"/>
              <a:t>Laberge</a:t>
            </a:r>
            <a:endParaRPr lang="en-US" sz="2400" dirty="0" smtClean="0"/>
          </a:p>
          <a:p>
            <a:r>
              <a:rPr lang="en-US" sz="2400" dirty="0" smtClean="0"/>
              <a:t>Canoeing on the </a:t>
            </a:r>
            <a:r>
              <a:rPr lang="en-US" sz="2400" dirty="0" err="1" smtClean="0"/>
              <a:t>Lapie</a:t>
            </a:r>
            <a:r>
              <a:rPr lang="en-US" sz="2400" dirty="0" smtClean="0"/>
              <a:t> River</a:t>
            </a:r>
          </a:p>
          <a:p>
            <a:r>
              <a:rPr lang="en-US" sz="2400" dirty="0" smtClean="0"/>
              <a:t>Finding over 80 kinds of flowers on Mount Lorne one day!!!</a:t>
            </a:r>
          </a:p>
          <a:p>
            <a:r>
              <a:rPr lang="en-US" sz="2400" dirty="0" smtClean="0"/>
              <a:t>Camping at the mouth of the Watson River</a:t>
            </a:r>
          </a:p>
          <a:p>
            <a:r>
              <a:rPr lang="en-US" sz="2400" dirty="0" smtClean="0"/>
              <a:t>Hiking up to the glacier lake at Paddy’s Pass</a:t>
            </a:r>
          </a:p>
          <a:p>
            <a:r>
              <a:rPr lang="en-US" sz="2400" dirty="0" smtClean="0"/>
              <a:t>An epic rock fall wake up call at Ark Mountain on </a:t>
            </a:r>
            <a:r>
              <a:rPr lang="en-US" sz="2400" dirty="0" err="1" smtClean="0"/>
              <a:t>Kusawa</a:t>
            </a:r>
            <a:r>
              <a:rPr lang="en-US" sz="2400" dirty="0" smtClean="0"/>
              <a:t> Lake</a:t>
            </a:r>
          </a:p>
          <a:p>
            <a:r>
              <a:rPr lang="en-US" sz="2400" dirty="0" smtClean="0"/>
              <a:t>The mosquitoes near Haines Junction!!!</a:t>
            </a:r>
          </a:p>
          <a:p>
            <a:r>
              <a:rPr lang="en-US" sz="2400" dirty="0" smtClean="0"/>
              <a:t>Growing cabbages bigger than my head</a:t>
            </a:r>
          </a:p>
          <a:p>
            <a:r>
              <a:rPr lang="en-US" sz="2400" dirty="0" smtClean="0"/>
              <a:t>Getting new baby chicks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8851900" y="209550"/>
            <a:ext cx="3340100" cy="2438400"/>
          </a:xfrm>
          <a:prstGeom prst="rect">
            <a:avLst/>
          </a:prstGeom>
        </p:spPr>
      </p:pic>
      <p:pic>
        <p:nvPicPr>
          <p:cNvPr id="5" name="Picture 4"/>
          <p:cNvPicPr>
            <a:picLocks noChangeAspect="1"/>
          </p:cNvPicPr>
          <p:nvPr/>
        </p:nvPicPr>
        <p:blipFill>
          <a:blip r:embed="rId3"/>
          <a:stretch>
            <a:fillRect/>
          </a:stretch>
        </p:blipFill>
        <p:spPr>
          <a:xfrm>
            <a:off x="9290050" y="3124200"/>
            <a:ext cx="2463800" cy="3289300"/>
          </a:xfrm>
          <a:prstGeom prst="rect">
            <a:avLst/>
          </a:prstGeom>
        </p:spPr>
      </p:pic>
    </p:spTree>
    <p:extLst>
      <p:ext uri="{BB962C8B-B14F-4D97-AF65-F5344CB8AC3E}">
        <p14:creationId xmlns:p14="http://schemas.microsoft.com/office/powerpoint/2010/main" val="8193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repeatCount="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repeatCount="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repeatCount="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repeatCount="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repeatCount="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repeatCount="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repeatCount="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repeatCount="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repeatCount="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repeatCount="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facts about Ms. </a:t>
            </a:r>
            <a:r>
              <a:rPr lang="en-US" dirty="0" err="1" smtClean="0"/>
              <a:t>McDade</a:t>
            </a:r>
            <a:endParaRPr lang="en-US" dirty="0"/>
          </a:p>
        </p:txBody>
      </p:sp>
      <p:sp>
        <p:nvSpPr>
          <p:cNvPr id="3" name="Content Placeholder 2"/>
          <p:cNvSpPr>
            <a:spLocks noGrp="1"/>
          </p:cNvSpPr>
          <p:nvPr>
            <p:ph idx="1"/>
          </p:nvPr>
        </p:nvSpPr>
        <p:spPr>
          <a:xfrm>
            <a:off x="838200" y="1825624"/>
            <a:ext cx="10515600" cy="4699161"/>
          </a:xfrm>
        </p:spPr>
        <p:txBody>
          <a:bodyPr>
            <a:normAutofit fontScale="92500" lnSpcReduction="10000"/>
          </a:bodyPr>
          <a:lstStyle/>
          <a:p>
            <a:r>
              <a:rPr lang="en-US" dirty="0" smtClean="0"/>
              <a:t>I was born in Saint John, New Brunswick</a:t>
            </a:r>
          </a:p>
          <a:p>
            <a:r>
              <a:rPr lang="en-US" dirty="0" smtClean="0"/>
              <a:t>I have a 7-year-old daughter named Dorothy</a:t>
            </a:r>
          </a:p>
          <a:p>
            <a:r>
              <a:rPr lang="en-US" dirty="0" smtClean="0"/>
              <a:t>I have a dog named Molly </a:t>
            </a:r>
          </a:p>
          <a:p>
            <a:r>
              <a:rPr lang="en-US" dirty="0" smtClean="0"/>
              <a:t>Places I have travelled:</a:t>
            </a:r>
          </a:p>
          <a:p>
            <a:pPr lvl="1"/>
            <a:r>
              <a:rPr lang="en-US" dirty="0" smtClean="0"/>
              <a:t>Ireland for Irish dance competitions</a:t>
            </a:r>
          </a:p>
          <a:p>
            <a:pPr lvl="1"/>
            <a:r>
              <a:rPr lang="en-US" dirty="0" smtClean="0"/>
              <a:t>Madagascar to study ecology</a:t>
            </a:r>
          </a:p>
          <a:p>
            <a:pPr lvl="1"/>
            <a:r>
              <a:rPr lang="en-US" dirty="0" smtClean="0"/>
              <a:t>Morocco to study human history and </a:t>
            </a:r>
            <a:r>
              <a:rPr lang="en-US" dirty="0" err="1" smtClean="0"/>
              <a:t>behaviour</a:t>
            </a:r>
            <a:endParaRPr lang="en-US" dirty="0" smtClean="0"/>
          </a:p>
          <a:p>
            <a:pPr lvl="1"/>
            <a:r>
              <a:rPr lang="en-US" dirty="0" smtClean="0"/>
              <a:t>Italy to work as a nanny</a:t>
            </a:r>
          </a:p>
          <a:p>
            <a:pPr lvl="1"/>
            <a:r>
              <a:rPr lang="en-US" dirty="0" smtClean="0"/>
              <a:t>Cuba to rock climb</a:t>
            </a:r>
          </a:p>
          <a:p>
            <a:pPr lvl="1"/>
            <a:r>
              <a:rPr lang="en-US" dirty="0" smtClean="0"/>
              <a:t>Las Vega</a:t>
            </a:r>
            <a:r>
              <a:rPr lang="is-IS" dirty="0" smtClean="0"/>
              <a:t>…to rock climb</a:t>
            </a:r>
          </a:p>
          <a:p>
            <a:pPr lvl="1"/>
            <a:r>
              <a:rPr lang="is-IS" dirty="0" smtClean="0"/>
              <a:t>China...to rock climb, bike and have fun trying to figure out Mandarin</a:t>
            </a:r>
          </a:p>
          <a:p>
            <a:pPr lvl="1"/>
            <a:r>
              <a:rPr lang="is-IS" dirty="0" smtClean="0"/>
              <a:t>All over Canada to visit friends and family</a:t>
            </a:r>
          </a:p>
          <a:p>
            <a:pPr lvl="1"/>
            <a:r>
              <a:rPr lang="is-IS" dirty="0" smtClean="0"/>
              <a:t>Nunavut to teach grade 6/7/8</a:t>
            </a:r>
          </a:p>
          <a:p>
            <a:pPr lvl="1"/>
            <a:endParaRPr lang="is-IS" dirty="0" smtClean="0"/>
          </a:p>
        </p:txBody>
      </p:sp>
      <p:pic>
        <p:nvPicPr>
          <p:cNvPr id="4" name="Picture 3"/>
          <p:cNvPicPr>
            <a:picLocks noChangeAspect="1"/>
          </p:cNvPicPr>
          <p:nvPr/>
        </p:nvPicPr>
        <p:blipFill>
          <a:blip r:embed="rId2"/>
          <a:stretch>
            <a:fillRect/>
          </a:stretch>
        </p:blipFill>
        <p:spPr>
          <a:xfrm>
            <a:off x="7747000" y="1825624"/>
            <a:ext cx="3225800" cy="2527300"/>
          </a:xfrm>
          <a:prstGeom prst="rect">
            <a:avLst/>
          </a:prstGeom>
        </p:spPr>
      </p:pic>
    </p:spTree>
    <p:extLst>
      <p:ext uri="{BB962C8B-B14F-4D97-AF65-F5344CB8AC3E}">
        <p14:creationId xmlns:p14="http://schemas.microsoft.com/office/powerpoint/2010/main" val="17268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ircle(in)">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and alcohol</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Zero tolerance for use or possession of drugs  </a:t>
            </a:r>
          </a:p>
          <a:p>
            <a:r>
              <a:rPr lang="en-US" sz="3200" dirty="0" smtClean="0"/>
              <a:t>You will be suspended, you will meet with the school admin and your parents, you may have to do mandatory counselling, the police may be involved and you may be expelled</a:t>
            </a:r>
          </a:p>
          <a:p>
            <a:r>
              <a:rPr lang="en-US" sz="3200" dirty="0" smtClean="0"/>
              <a:t>Fentanyl</a:t>
            </a:r>
          </a:p>
          <a:p>
            <a:r>
              <a:rPr lang="en-US" sz="3200" dirty="0" smtClean="0"/>
              <a:t>Cigarettes and </a:t>
            </a:r>
            <a:r>
              <a:rPr lang="en-US" sz="3200" dirty="0" err="1" smtClean="0"/>
              <a:t>vaping</a:t>
            </a:r>
            <a:endParaRPr lang="en-US" sz="3200" dirty="0" smtClean="0"/>
          </a:p>
          <a:p>
            <a:endParaRPr lang="en-US" dirty="0"/>
          </a:p>
        </p:txBody>
      </p:sp>
      <p:pic>
        <p:nvPicPr>
          <p:cNvPr id="4" name="Picture 3"/>
          <p:cNvPicPr>
            <a:picLocks noChangeAspect="1"/>
          </p:cNvPicPr>
          <p:nvPr/>
        </p:nvPicPr>
        <p:blipFill>
          <a:blip r:embed="rId2"/>
          <a:stretch>
            <a:fillRect/>
          </a:stretch>
        </p:blipFill>
        <p:spPr>
          <a:xfrm>
            <a:off x="7724554" y="4238255"/>
            <a:ext cx="3492500" cy="2324100"/>
          </a:xfrm>
          <a:prstGeom prst="rect">
            <a:avLst/>
          </a:prstGeom>
        </p:spPr>
      </p:pic>
      <p:pic>
        <p:nvPicPr>
          <p:cNvPr id="5" name="Picture 4"/>
          <p:cNvPicPr>
            <a:picLocks noChangeAspect="1"/>
          </p:cNvPicPr>
          <p:nvPr/>
        </p:nvPicPr>
        <p:blipFill>
          <a:blip r:embed="rId3"/>
          <a:stretch>
            <a:fillRect/>
          </a:stretch>
        </p:blipFill>
        <p:spPr>
          <a:xfrm>
            <a:off x="8511362" y="0"/>
            <a:ext cx="3492500" cy="2324100"/>
          </a:xfrm>
          <a:prstGeom prst="rect">
            <a:avLst/>
          </a:prstGeom>
        </p:spPr>
      </p:pic>
    </p:spTree>
    <p:extLst>
      <p:ext uri="{BB962C8B-B14F-4D97-AF65-F5344CB8AC3E}">
        <p14:creationId xmlns:p14="http://schemas.microsoft.com/office/powerpoint/2010/main" val="4105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Cel</a:t>
            </a:r>
            <a:r>
              <a:rPr lang="en-US" dirty="0" smtClean="0"/>
              <a:t> phones</a:t>
            </a:r>
            <a:endParaRPr lang="en-US" dirty="0"/>
          </a:p>
        </p:txBody>
      </p:sp>
      <p:sp>
        <p:nvSpPr>
          <p:cNvPr id="3" name="Content Placeholder 2"/>
          <p:cNvSpPr>
            <a:spLocks noGrp="1"/>
          </p:cNvSpPr>
          <p:nvPr>
            <p:ph idx="1"/>
          </p:nvPr>
        </p:nvSpPr>
        <p:spPr/>
        <p:txBody>
          <a:bodyPr/>
          <a:lstStyle/>
          <a:p>
            <a:r>
              <a:rPr lang="en-US" sz="3200" dirty="0" smtClean="0"/>
              <a:t>No </a:t>
            </a:r>
            <a:r>
              <a:rPr lang="en-US" sz="3200" dirty="0" err="1" smtClean="0"/>
              <a:t>cel</a:t>
            </a:r>
            <a:r>
              <a:rPr lang="en-US" sz="3200" dirty="0" smtClean="0"/>
              <a:t> phones during class time</a:t>
            </a:r>
          </a:p>
          <a:p>
            <a:r>
              <a:rPr lang="en-US" sz="3200" dirty="0" smtClean="0"/>
              <a:t>Keep them in your bags</a:t>
            </a:r>
          </a:p>
          <a:p>
            <a:r>
              <a:rPr lang="en-US" sz="3200" dirty="0" smtClean="0"/>
              <a:t>You lose it if you use it</a:t>
            </a:r>
          </a:p>
          <a:p>
            <a:r>
              <a:rPr lang="en-US" sz="3200" dirty="0" smtClean="0"/>
              <a:t>Emergencies? Something comes up that needs immediate attention? Talk to me and we’ll work something out.</a:t>
            </a:r>
          </a:p>
          <a:p>
            <a:endParaRPr lang="en-US" dirty="0"/>
          </a:p>
        </p:txBody>
      </p:sp>
      <p:pic>
        <p:nvPicPr>
          <p:cNvPr id="4" name="Picture 3"/>
          <p:cNvPicPr>
            <a:picLocks noChangeAspect="1"/>
          </p:cNvPicPr>
          <p:nvPr/>
        </p:nvPicPr>
        <p:blipFill>
          <a:blip r:embed="rId2"/>
          <a:stretch>
            <a:fillRect/>
          </a:stretch>
        </p:blipFill>
        <p:spPr>
          <a:xfrm>
            <a:off x="8339765" y="526606"/>
            <a:ext cx="2857500" cy="2857500"/>
          </a:xfrm>
          <a:prstGeom prst="rect">
            <a:avLst/>
          </a:prstGeom>
        </p:spPr>
      </p:pic>
    </p:spTree>
    <p:extLst>
      <p:ext uri="{BB962C8B-B14F-4D97-AF65-F5344CB8AC3E}">
        <p14:creationId xmlns:p14="http://schemas.microsoft.com/office/powerpoint/2010/main" val="158352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206</a:t>
            </a:r>
            <a:endParaRPr lang="en-US" dirty="0"/>
          </a:p>
        </p:txBody>
      </p:sp>
      <p:sp>
        <p:nvSpPr>
          <p:cNvPr id="3" name="Content Placeholder 2"/>
          <p:cNvSpPr>
            <a:spLocks noGrp="1"/>
          </p:cNvSpPr>
          <p:nvPr>
            <p:ph idx="1"/>
          </p:nvPr>
        </p:nvSpPr>
        <p:spPr/>
        <p:txBody>
          <a:bodyPr/>
          <a:lstStyle/>
          <a:p>
            <a:r>
              <a:rPr lang="en-US" sz="2800" dirty="0" smtClean="0"/>
              <a:t>You are allowed to go to your assigned desk and the back shelves to access class supplies</a:t>
            </a:r>
          </a:p>
          <a:p>
            <a:r>
              <a:rPr lang="en-US" sz="2800" dirty="0" smtClean="0"/>
              <a:t>You do not have access to the chalk boards, projector, Ms. </a:t>
            </a:r>
            <a:r>
              <a:rPr lang="en-US" sz="2800" dirty="0" err="1" smtClean="0"/>
              <a:t>McDade’s</a:t>
            </a:r>
            <a:r>
              <a:rPr lang="en-US" sz="2800" dirty="0" smtClean="0"/>
              <a:t> desk or windows</a:t>
            </a:r>
          </a:p>
          <a:p>
            <a:r>
              <a:rPr lang="en-US" sz="2800" dirty="0" smtClean="0"/>
              <a:t>You need to sanitize your hands upon entry</a:t>
            </a:r>
          </a:p>
          <a:p>
            <a:r>
              <a:rPr lang="en-US" sz="2800" dirty="0" smtClean="0"/>
              <a:t>You are required to clean your desk at the end of class</a:t>
            </a:r>
          </a:p>
          <a:p>
            <a:r>
              <a:rPr lang="en-US" sz="2800" dirty="0" smtClean="0"/>
              <a:t>You need to sanitize your hands upon exit</a:t>
            </a:r>
          </a:p>
          <a:p>
            <a:endParaRPr lang="en-US" dirty="0"/>
          </a:p>
        </p:txBody>
      </p:sp>
      <p:pic>
        <p:nvPicPr>
          <p:cNvPr id="4" name="Picture 3"/>
          <p:cNvPicPr>
            <a:picLocks noChangeAspect="1"/>
          </p:cNvPicPr>
          <p:nvPr/>
        </p:nvPicPr>
        <p:blipFill>
          <a:blip r:embed="rId2"/>
          <a:stretch>
            <a:fillRect/>
          </a:stretch>
        </p:blipFill>
        <p:spPr>
          <a:xfrm>
            <a:off x="4476898" y="241300"/>
            <a:ext cx="4216400" cy="1930400"/>
          </a:xfrm>
          <a:prstGeom prst="rect">
            <a:avLst/>
          </a:prstGeom>
        </p:spPr>
      </p:pic>
    </p:spTree>
    <p:extLst>
      <p:ext uri="{BB962C8B-B14F-4D97-AF65-F5344CB8AC3E}">
        <p14:creationId xmlns:p14="http://schemas.microsoft.com/office/powerpoint/2010/main" val="4380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763</TotalTime>
  <Words>892</Words>
  <Application>Microsoft Macintosh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 MT Condensed Extra Bold</vt:lpstr>
      <vt:lpstr>American Typewriter</vt:lpstr>
      <vt:lpstr>Bauhaus 93</vt:lpstr>
      <vt:lpstr>Franklin Gothic Book</vt:lpstr>
      <vt:lpstr>Phosphate Inline</vt:lpstr>
      <vt:lpstr>Segoe Print</vt:lpstr>
      <vt:lpstr>Arial</vt:lpstr>
      <vt:lpstr>Crop</vt:lpstr>
      <vt:lpstr>PowerPoint Presentation</vt:lpstr>
      <vt:lpstr>Acknowledgement</vt:lpstr>
      <vt:lpstr>Ms. McDade – Room 206</vt:lpstr>
      <vt:lpstr>About Ms. McDade…</vt:lpstr>
      <vt:lpstr>Ms. McDade’s spring/ summer shenanigans</vt:lpstr>
      <vt:lpstr>Random facts about Ms. McDade</vt:lpstr>
      <vt:lpstr>Drugs and alcohol</vt:lpstr>
      <vt:lpstr>Cel phones</vt:lpstr>
      <vt:lpstr>Room 206</vt:lpstr>
      <vt:lpstr>Schedule</vt:lpstr>
      <vt:lpstr>Food and water</vt:lpstr>
      <vt:lpstr>Leaving room 206</vt:lpstr>
      <vt:lpstr>Being prepared</vt:lpstr>
      <vt:lpstr>Physical distancing and masks</vt:lpstr>
      <vt:lpstr>Lates and absences</vt:lpstr>
      <vt:lpstr>Support</vt:lpstr>
      <vt:lpstr>Behaviour in school during a pandemic…</vt:lpstr>
      <vt:lpstr>Covid-19 Specifics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26</cp:revision>
  <dcterms:created xsi:type="dcterms:W3CDTF">2020-08-20T04:11:25Z</dcterms:created>
  <dcterms:modified xsi:type="dcterms:W3CDTF">2020-08-20T16:54:46Z</dcterms:modified>
</cp:coreProperties>
</file>